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ublic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ublicSans-bold.fntdata"/><Relationship Id="rId20" Type="http://schemas.openxmlformats.org/officeDocument/2006/relationships/slide" Target="slides/slide14.xml"/><Relationship Id="rId42" Type="http://schemas.openxmlformats.org/officeDocument/2006/relationships/font" Target="fonts/PublicSans-boldItalic.fntdata"/><Relationship Id="rId41" Type="http://schemas.openxmlformats.org/officeDocument/2006/relationships/font" Target="fonts/Public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ublicSans-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9ca6345d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19ca6345d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9ca6345d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19ca6345da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9ca6345d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19ca6345da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af37107d6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eaf37107d6_1_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af37107d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eaf37107d6_1_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af37107d6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eaf37107d6_1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12c8c8b4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512c8c8b4c_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12c8c8b4c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512c8c8b4c_6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12c8c8b4c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3512c8c8b4c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af37107d6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eaf37107d6_1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12c8c8b4c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512c8c8b4c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af37107d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2eaf37107d6_1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12c8c8b4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512c8c8b4c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01609b6b0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501609b6b0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af37107d6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eaf37107d6_1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01609b6b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3501609b6b0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12c8c8b4c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512c8c8b4c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01609b6b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501609b6b0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01609b6b0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501609b6b0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af37107d6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eaf37107d6_1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af37107d6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eaf37107d6_1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af37107d6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eaf37107d6_1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af37107d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eaf37107d6_1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af37107d6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eaf37107d6_1_2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af37107d6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eaf37107d6_1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af37107d6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eaf37107d6_1_2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af37107d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2eaf37107d6_1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9ca6345d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19ca6345da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af37107d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eaf37107d6_1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af37107d6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eaf37107d6_1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af37107d6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eaf37107d6_1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9ca6345d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19ca6345da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28" name="Shape 128"/>
        <p:cNvGrpSpPr/>
        <p:nvPr/>
      </p:nvGrpSpPr>
      <p:grpSpPr>
        <a:xfrm>
          <a:off x="0" y="0"/>
          <a:ext cx="0" cy="0"/>
          <a:chOff x="0" y="0"/>
          <a:chExt cx="0" cy="0"/>
        </a:xfrm>
      </p:grpSpPr>
      <p:sp>
        <p:nvSpPr>
          <p:cNvPr id="129" name="Google Shape;129;p25"/>
          <p:cNvSpPr/>
          <p:nvPr/>
        </p:nvSpPr>
        <p:spPr>
          <a:xfrm rot="10800000">
            <a:off x="6760975" y="13993"/>
            <a:ext cx="2383025" cy="5129507"/>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30" name="Google Shape;130;p25"/>
          <p:cNvSpPr txBox="1"/>
          <p:nvPr/>
        </p:nvSpPr>
        <p:spPr>
          <a:xfrm>
            <a:off x="1753088" y="214725"/>
            <a:ext cx="5740800" cy="554100"/>
          </a:xfrm>
          <a:prstGeom prst="rect">
            <a:avLst/>
          </a:prstGeom>
          <a:noFill/>
          <a:ln>
            <a:noFill/>
          </a:ln>
        </p:spPr>
        <p:txBody>
          <a:bodyPr anchorCtr="0" anchor="ctr" bIns="0" lIns="0" spcFirstLastPara="1" rIns="0" wrap="square" tIns="0">
            <a:noAutofit/>
          </a:bodyPr>
          <a:lstStyle/>
          <a:p>
            <a:pPr indent="0" lvl="0" marL="0" marR="0" rtl="0" algn="ctr">
              <a:lnSpc>
                <a:spcPct val="318181"/>
              </a:lnSpc>
              <a:spcBef>
                <a:spcPts val="0"/>
              </a:spcBef>
              <a:spcAft>
                <a:spcPts val="0"/>
              </a:spcAft>
              <a:buNone/>
            </a:pPr>
            <a:r>
              <a:rPr b="1" lang="en-GB" sz="3600">
                <a:solidFill>
                  <a:schemeClr val="lt1"/>
                </a:solidFill>
                <a:latin typeface="Times New Roman"/>
                <a:ea typeface="Times New Roman"/>
                <a:cs typeface="Times New Roman"/>
                <a:sym typeface="Times New Roman"/>
              </a:rPr>
              <a:t>Suspicious Activity Detection</a:t>
            </a:r>
            <a:endParaRPr b="1" i="0" sz="2500" u="none" cap="none" strike="noStrike">
              <a:solidFill>
                <a:schemeClr val="lt1"/>
              </a:solidFill>
              <a:latin typeface="Public Sans"/>
              <a:ea typeface="Public Sans"/>
              <a:cs typeface="Public Sans"/>
              <a:sym typeface="Public Sans"/>
            </a:endParaRPr>
          </a:p>
        </p:txBody>
      </p:sp>
      <p:sp>
        <p:nvSpPr>
          <p:cNvPr id="131" name="Google Shape;131;p25"/>
          <p:cNvSpPr txBox="1"/>
          <p:nvPr>
            <p:ph idx="12" type="sldNum"/>
          </p:nvPr>
        </p:nvSpPr>
        <p:spPr>
          <a:xfrm>
            <a:off x="3276600" y="3178175"/>
            <a:ext cx="1066800" cy="182700"/>
          </a:xfrm>
          <a:prstGeom prst="rect">
            <a:avLst/>
          </a:prstGeom>
        </p:spPr>
        <p:txBody>
          <a:bodyPr anchorCtr="0" anchor="ctr" bIns="22850" lIns="45725" spcFirstLastPara="1" rIns="45725" wrap="square" tIns="2285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32" name="Google Shape;132;p25" title="features-remote-surveillance-system-main-photo-sirix-1-scaled.png"/>
          <p:cNvPicPr preferRelativeResize="0"/>
          <p:nvPr/>
        </p:nvPicPr>
        <p:blipFill rotWithShape="1">
          <a:blip r:embed="rId3">
            <a:alphaModFix/>
          </a:blip>
          <a:srcRect b="10487" l="0" r="0" t="10479"/>
          <a:stretch/>
        </p:blipFill>
        <p:spPr>
          <a:xfrm>
            <a:off x="551850" y="1004650"/>
            <a:ext cx="8143273" cy="3915652"/>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96" name="Shape 196"/>
        <p:cNvGrpSpPr/>
        <p:nvPr/>
      </p:nvGrpSpPr>
      <p:grpSpPr>
        <a:xfrm>
          <a:off x="0" y="0"/>
          <a:ext cx="0" cy="0"/>
          <a:chOff x="0" y="0"/>
          <a:chExt cx="0" cy="0"/>
        </a:xfrm>
      </p:grpSpPr>
      <p:sp>
        <p:nvSpPr>
          <p:cNvPr id="197" name="Google Shape;197;p34"/>
          <p:cNvSpPr txBox="1"/>
          <p:nvPr/>
        </p:nvSpPr>
        <p:spPr>
          <a:xfrm>
            <a:off x="987600" y="1278762"/>
            <a:ext cx="6928200" cy="2221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SzPts val="1100"/>
              <a:buNone/>
            </a:pPr>
            <a:r>
              <a:rPr lang="en-GB" sz="1700">
                <a:solidFill>
                  <a:schemeClr val="lt1"/>
                </a:solidFill>
                <a:latin typeface="Times New Roman"/>
                <a:ea typeface="Times New Roman"/>
                <a:cs typeface="Times New Roman"/>
                <a:sym typeface="Times New Roman"/>
              </a:rPr>
              <a:t>The dataset for suspicious activity detection is gathered from sources like Kaggle, GitHub, and Roboflow, featuring real-world surveillance scenarios. It includes labeled images for objects such as guns, knives, masks, breaking windows, thief, and people in various suspicious contexts. </a:t>
            </a:r>
            <a:endParaRPr sz="17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100"/>
              <a:buNone/>
            </a:pPr>
            <a:r>
              <a:rPr lang="en-GB" sz="1700">
                <a:solidFill>
                  <a:schemeClr val="lt1"/>
                </a:solidFill>
                <a:latin typeface="Times New Roman"/>
                <a:ea typeface="Times New Roman"/>
                <a:cs typeface="Times New Roman"/>
                <a:sym typeface="Times New Roman"/>
              </a:rPr>
              <a:t>These datasets are pre-annotated in YOLO format, making them ideal for training </a:t>
            </a:r>
            <a:r>
              <a:rPr lang="en-GB" sz="1700">
                <a:solidFill>
                  <a:schemeClr val="lt1"/>
                </a:solidFill>
                <a:latin typeface="Times New Roman"/>
                <a:ea typeface="Times New Roman"/>
                <a:cs typeface="Times New Roman"/>
                <a:sym typeface="Times New Roman"/>
              </a:rPr>
              <a:t>YOLO v8</a:t>
            </a:r>
            <a:r>
              <a:rPr lang="en-GB" sz="1700">
                <a:solidFill>
                  <a:schemeClr val="lt1"/>
                </a:solidFill>
                <a:latin typeface="Times New Roman"/>
                <a:ea typeface="Times New Roman"/>
                <a:cs typeface="Times New Roman"/>
                <a:sym typeface="Times New Roman"/>
              </a:rPr>
              <a:t> models efficiently. Roboflow offers preprocessing and augmentation options for working on dataset.</a:t>
            </a:r>
            <a:endParaRPr sz="1700">
              <a:solidFill>
                <a:schemeClr val="lt1"/>
              </a:solidFill>
              <a:latin typeface="Times New Roman"/>
              <a:ea typeface="Times New Roman"/>
              <a:cs typeface="Times New Roman"/>
              <a:sym typeface="Times New Roman"/>
            </a:endParaRPr>
          </a:p>
        </p:txBody>
      </p:sp>
      <p:sp>
        <p:nvSpPr>
          <p:cNvPr id="198" name="Google Shape;198;p34"/>
          <p:cNvSpPr txBox="1"/>
          <p:nvPr/>
        </p:nvSpPr>
        <p:spPr>
          <a:xfrm>
            <a:off x="2711550" y="291825"/>
            <a:ext cx="37209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chemeClr val="lt1"/>
                </a:solidFill>
                <a:latin typeface="Times New Roman"/>
                <a:ea typeface="Times New Roman"/>
                <a:cs typeface="Times New Roman"/>
                <a:sym typeface="Times New Roman"/>
              </a:rPr>
              <a:t>Dataset Collection</a:t>
            </a:r>
            <a:endParaRPr b="1" sz="2700">
              <a:solidFill>
                <a:schemeClr val="lt1"/>
              </a:solidFill>
              <a:latin typeface="Times New Roman"/>
              <a:ea typeface="Times New Roman"/>
              <a:cs typeface="Times New Roman"/>
              <a:sym typeface="Times New Roman"/>
            </a:endParaRPr>
          </a:p>
        </p:txBody>
      </p:sp>
      <p:sp>
        <p:nvSpPr>
          <p:cNvPr id="199" name="Google Shape;199;p34"/>
          <p:cNvSpPr/>
          <p:nvPr/>
        </p:nvSpPr>
        <p:spPr>
          <a:xfrm rot="10800000">
            <a:off x="7422651" y="1428154"/>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Tree>
  </p:cSld>
  <p:clrMapOvr>
    <a:masterClrMapping/>
  </p:clrMapOvr>
  <mc:AlternateContent>
    <mc:Choice Requires="p14">
      <p:transition spd="slow" p14:dur="75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203" name="Shape 203"/>
        <p:cNvGrpSpPr/>
        <p:nvPr/>
      </p:nvGrpSpPr>
      <p:grpSpPr>
        <a:xfrm>
          <a:off x="0" y="0"/>
          <a:ext cx="0" cy="0"/>
          <a:chOff x="0" y="0"/>
          <a:chExt cx="0" cy="0"/>
        </a:xfrm>
      </p:grpSpPr>
      <p:sp>
        <p:nvSpPr>
          <p:cNvPr id="204" name="Google Shape;204;p35"/>
          <p:cNvSpPr txBox="1"/>
          <p:nvPr/>
        </p:nvSpPr>
        <p:spPr>
          <a:xfrm>
            <a:off x="1232975" y="1645787"/>
            <a:ext cx="6928200" cy="2149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SzPts val="1100"/>
              <a:buNone/>
            </a:pPr>
            <a:r>
              <a:rPr lang="en-GB" sz="1600">
                <a:solidFill>
                  <a:schemeClr val="lt1"/>
                </a:solidFill>
                <a:latin typeface="Times New Roman"/>
                <a:ea typeface="Times New Roman"/>
                <a:cs typeface="Times New Roman"/>
                <a:sym typeface="Times New Roman"/>
              </a:rPr>
              <a:t>The  Suspicious Activity Detection is corresponds to YOLO v8 which plays a central role in training the model by providing essential information to the YOLO v8 model about the structure and contents of the dataset.</a:t>
            </a:r>
            <a:endParaRPr b="1" sz="1600">
              <a:solidFill>
                <a:schemeClr val="lt1"/>
              </a:solidFill>
              <a:latin typeface="Times New Roman"/>
              <a:ea typeface="Times New Roman"/>
              <a:cs typeface="Times New Roman"/>
              <a:sym typeface="Times New Roman"/>
            </a:endParaRPr>
          </a:p>
          <a:p>
            <a:pPr indent="0" lvl="0" marL="0" rtl="0" algn="l">
              <a:lnSpc>
                <a:spcPct val="115000"/>
              </a:lnSpc>
              <a:spcBef>
                <a:spcPts val="1400"/>
              </a:spcBef>
              <a:spcAft>
                <a:spcPts val="0"/>
              </a:spcAft>
              <a:buSzPts val="1100"/>
              <a:buNone/>
            </a:pPr>
            <a:r>
              <a:rPr b="1" lang="en-GB" sz="1600">
                <a:solidFill>
                  <a:schemeClr val="lt1"/>
                </a:solidFill>
                <a:latin typeface="Times New Roman"/>
                <a:ea typeface="Times New Roman"/>
                <a:cs typeface="Times New Roman"/>
                <a:sym typeface="Times New Roman"/>
              </a:rPr>
              <a:t>Target Labels for output:</a:t>
            </a:r>
            <a:endParaRPr b="1"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GB" sz="1600">
                <a:solidFill>
                  <a:schemeClr val="lt1"/>
                </a:solidFill>
                <a:latin typeface="Times New Roman"/>
                <a:ea typeface="Times New Roman"/>
                <a:cs typeface="Times New Roman"/>
                <a:sym typeface="Times New Roman"/>
              </a:rPr>
              <a:t>The dataset consists of seven classes of suspicious activity labels:</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100"/>
              <a:buNone/>
            </a:pPr>
            <a:r>
              <a:rPr b="1" lang="en-GB" sz="1600">
                <a:solidFill>
                  <a:schemeClr val="lt1"/>
                </a:solidFill>
                <a:latin typeface="Times New Roman"/>
                <a:ea typeface="Times New Roman"/>
                <a:cs typeface="Times New Roman"/>
                <a:sym typeface="Times New Roman"/>
              </a:rPr>
              <a:t>Gun, knife,  Mask, Person, Thief, Breaking Glass, Climbing Walls.</a:t>
            </a:r>
            <a:endParaRPr b="1" sz="1600">
              <a:solidFill>
                <a:schemeClr val="lt1"/>
              </a:solidFill>
              <a:latin typeface="Times New Roman"/>
              <a:ea typeface="Times New Roman"/>
              <a:cs typeface="Times New Roman"/>
              <a:sym typeface="Times New Roman"/>
            </a:endParaRPr>
          </a:p>
        </p:txBody>
      </p:sp>
      <p:sp>
        <p:nvSpPr>
          <p:cNvPr id="205" name="Google Shape;205;p35"/>
          <p:cNvSpPr txBox="1"/>
          <p:nvPr/>
        </p:nvSpPr>
        <p:spPr>
          <a:xfrm>
            <a:off x="1507500" y="669800"/>
            <a:ext cx="6129000" cy="5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chemeClr val="lt1"/>
                </a:solidFill>
                <a:latin typeface="Times New Roman"/>
                <a:ea typeface="Times New Roman"/>
                <a:cs typeface="Times New Roman"/>
                <a:sym typeface="Times New Roman"/>
              </a:rPr>
              <a:t>Target Labels of a YOLO V8 Model</a:t>
            </a:r>
            <a:endParaRPr b="1" sz="2700">
              <a:solidFill>
                <a:schemeClr val="lt1"/>
              </a:solidFill>
              <a:latin typeface="Times New Roman"/>
              <a:ea typeface="Times New Roman"/>
              <a:cs typeface="Times New Roman"/>
              <a:sym typeface="Times New Roman"/>
            </a:endParaRPr>
          </a:p>
        </p:txBody>
      </p:sp>
      <p:sp>
        <p:nvSpPr>
          <p:cNvPr id="206" name="Google Shape;206;p35"/>
          <p:cNvSpPr/>
          <p:nvPr/>
        </p:nvSpPr>
        <p:spPr>
          <a:xfrm>
            <a:off x="-1705424" y="4"/>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Tree>
  </p:cSld>
  <p:clrMapOvr>
    <a:masterClrMapping/>
  </p:clrMapOvr>
  <mc:AlternateContent>
    <mc:Choice Requires="p14">
      <p:transition spd="slow" p14:dur="75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214100" y="1044175"/>
            <a:ext cx="3369225" cy="3957300"/>
          </a:xfrm>
          <a:prstGeom prst="rect">
            <a:avLst/>
          </a:prstGeom>
          <a:noFill/>
          <a:ln>
            <a:noFill/>
          </a:ln>
        </p:spPr>
      </p:pic>
      <p:sp>
        <p:nvSpPr>
          <p:cNvPr id="212" name="Google Shape;212;p36"/>
          <p:cNvSpPr txBox="1"/>
          <p:nvPr/>
        </p:nvSpPr>
        <p:spPr>
          <a:xfrm>
            <a:off x="4195050" y="1044175"/>
            <a:ext cx="4446300" cy="363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en-GB" sz="1500">
                <a:solidFill>
                  <a:schemeClr val="accent4"/>
                </a:solidFill>
                <a:latin typeface="Times New Roman"/>
                <a:ea typeface="Times New Roman"/>
                <a:cs typeface="Times New Roman"/>
                <a:sym typeface="Times New Roman"/>
              </a:rPr>
              <a:t>This structured approach ensures that the model can effectively learn from well-organized classes during the training phase and accurately evaluate performance during testing and validation phases.</a:t>
            </a:r>
            <a:endParaRPr b="1">
              <a:solidFill>
                <a:schemeClr val="accent4"/>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GB">
                <a:solidFill>
                  <a:schemeClr val="accent4"/>
                </a:solidFill>
                <a:latin typeface="Times New Roman"/>
                <a:ea typeface="Times New Roman"/>
                <a:cs typeface="Times New Roman"/>
                <a:sym typeface="Times New Roman"/>
              </a:rPr>
              <a:t>Key Components:</a:t>
            </a:r>
            <a:endParaRPr b="1">
              <a:solidFill>
                <a:schemeClr val="accent4"/>
              </a:solidFill>
              <a:latin typeface="Times New Roman"/>
              <a:ea typeface="Times New Roman"/>
              <a:cs typeface="Times New Roman"/>
              <a:sym typeface="Times New Roman"/>
            </a:endParaRPr>
          </a:p>
          <a:p>
            <a:pPr indent="-317500" lvl="0" marL="457200" rtl="0" algn="l">
              <a:lnSpc>
                <a:spcPct val="150000"/>
              </a:lnSpc>
              <a:spcBef>
                <a:spcPts val="1200"/>
              </a:spcBef>
              <a:spcAft>
                <a:spcPts val="0"/>
              </a:spcAft>
              <a:buClr>
                <a:schemeClr val="accent4"/>
              </a:buClr>
              <a:buSzPts val="1400"/>
              <a:buAutoNum type="arabicPeriod"/>
            </a:pPr>
            <a:r>
              <a:rPr b="1" lang="en-GB">
                <a:solidFill>
                  <a:schemeClr val="accent4"/>
                </a:solidFill>
                <a:latin typeface="Times New Roman"/>
                <a:ea typeface="Times New Roman"/>
                <a:cs typeface="Times New Roman"/>
                <a:sym typeface="Times New Roman"/>
              </a:rPr>
              <a:t>train/</a:t>
            </a:r>
            <a:r>
              <a:rPr lang="en-GB">
                <a:solidFill>
                  <a:schemeClr val="accent4"/>
                </a:solidFill>
                <a:latin typeface="Times New Roman"/>
                <a:ea typeface="Times New Roman"/>
                <a:cs typeface="Times New Roman"/>
                <a:sym typeface="Times New Roman"/>
              </a:rPr>
              <a:t>: Images and annotations for training.</a:t>
            </a:r>
            <a:endParaRPr>
              <a:solidFill>
                <a:schemeClr val="accent4"/>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accent4"/>
              </a:buClr>
              <a:buSzPts val="1400"/>
              <a:buAutoNum type="arabicPeriod"/>
            </a:pPr>
            <a:r>
              <a:rPr b="1" lang="en-GB">
                <a:solidFill>
                  <a:schemeClr val="accent4"/>
                </a:solidFill>
                <a:latin typeface="Times New Roman"/>
                <a:ea typeface="Times New Roman"/>
                <a:cs typeface="Times New Roman"/>
                <a:sym typeface="Times New Roman"/>
              </a:rPr>
              <a:t>valid/</a:t>
            </a:r>
            <a:r>
              <a:rPr lang="en-GB">
                <a:solidFill>
                  <a:schemeClr val="accent4"/>
                </a:solidFill>
                <a:latin typeface="Times New Roman"/>
                <a:ea typeface="Times New Roman"/>
                <a:cs typeface="Times New Roman"/>
                <a:sym typeface="Times New Roman"/>
              </a:rPr>
              <a:t>: Images and annotations for validation.</a:t>
            </a:r>
            <a:endParaRPr>
              <a:solidFill>
                <a:schemeClr val="accent4"/>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accent4"/>
              </a:buClr>
              <a:buSzPts val="1400"/>
              <a:buAutoNum type="arabicPeriod"/>
            </a:pPr>
            <a:r>
              <a:rPr b="1" lang="en-GB">
                <a:solidFill>
                  <a:schemeClr val="accent4"/>
                </a:solidFill>
                <a:latin typeface="Times New Roman"/>
                <a:ea typeface="Times New Roman"/>
                <a:cs typeface="Times New Roman"/>
                <a:sym typeface="Times New Roman"/>
              </a:rPr>
              <a:t>test/</a:t>
            </a:r>
            <a:r>
              <a:rPr lang="en-GB">
                <a:solidFill>
                  <a:schemeClr val="accent4"/>
                </a:solidFill>
                <a:latin typeface="Times New Roman"/>
                <a:ea typeface="Times New Roman"/>
                <a:cs typeface="Times New Roman"/>
                <a:sym typeface="Times New Roman"/>
              </a:rPr>
              <a:t>: Images and annotations for testing.</a:t>
            </a:r>
            <a:endParaRPr>
              <a:solidFill>
                <a:schemeClr val="accent4"/>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accent4"/>
              </a:buClr>
              <a:buSzPts val="1400"/>
              <a:buAutoNum type="arabicPeriod"/>
            </a:pPr>
            <a:r>
              <a:rPr b="1" lang="en-GB">
                <a:solidFill>
                  <a:schemeClr val="accent4"/>
                </a:solidFill>
                <a:latin typeface="Times New Roman"/>
                <a:ea typeface="Times New Roman"/>
                <a:cs typeface="Times New Roman"/>
                <a:sym typeface="Times New Roman"/>
              </a:rPr>
              <a:t>data.yaml</a:t>
            </a:r>
            <a:r>
              <a:rPr lang="en-GB">
                <a:solidFill>
                  <a:schemeClr val="accent4"/>
                </a:solidFill>
                <a:latin typeface="Times New Roman"/>
                <a:ea typeface="Times New Roman"/>
                <a:cs typeface="Times New Roman"/>
                <a:sym typeface="Times New Roman"/>
              </a:rPr>
              <a:t>: Metadata file with dataset information.</a:t>
            </a:r>
            <a:endParaRPr>
              <a:solidFill>
                <a:schemeClr val="accent4"/>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accent4"/>
              </a:buClr>
              <a:buSzPts val="1400"/>
              <a:buAutoNum type="arabicPeriod"/>
            </a:pPr>
            <a:r>
              <a:rPr b="1" lang="en-GB">
                <a:solidFill>
                  <a:schemeClr val="accent4"/>
                </a:solidFill>
                <a:latin typeface="Times New Roman"/>
                <a:ea typeface="Times New Roman"/>
                <a:cs typeface="Times New Roman"/>
                <a:sym typeface="Times New Roman"/>
              </a:rPr>
              <a:t>README.dataset</a:t>
            </a:r>
            <a:r>
              <a:rPr lang="en-GB">
                <a:solidFill>
                  <a:schemeClr val="accent4"/>
                </a:solidFill>
                <a:latin typeface="Times New Roman"/>
                <a:ea typeface="Times New Roman"/>
                <a:cs typeface="Times New Roman"/>
                <a:sym typeface="Times New Roman"/>
              </a:rPr>
              <a:t>: Detailed dataset information.</a:t>
            </a:r>
            <a:endParaRPr>
              <a:solidFill>
                <a:schemeClr val="accent4"/>
              </a:solidFill>
              <a:latin typeface="Times New Roman"/>
              <a:ea typeface="Times New Roman"/>
              <a:cs typeface="Times New Roman"/>
              <a:sym typeface="Times New Roman"/>
            </a:endParaRPr>
          </a:p>
        </p:txBody>
      </p:sp>
      <p:sp>
        <p:nvSpPr>
          <p:cNvPr id="213" name="Google Shape;213;p36"/>
          <p:cNvSpPr txBox="1"/>
          <p:nvPr/>
        </p:nvSpPr>
        <p:spPr>
          <a:xfrm>
            <a:off x="1846500" y="276200"/>
            <a:ext cx="5451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Dataset Folder Structure</a:t>
            </a:r>
            <a:endParaRPr b="1" sz="2700">
              <a:solidFill>
                <a:schemeClr val="accent4"/>
              </a:solidFill>
              <a:latin typeface="Times New Roman"/>
              <a:ea typeface="Times New Roman"/>
              <a:cs typeface="Times New Roman"/>
              <a:sym typeface="Times New Roman"/>
            </a:endParaRPr>
          </a:p>
        </p:txBody>
      </p:sp>
      <p:sp>
        <p:nvSpPr>
          <p:cNvPr id="214" name="Google Shape;214;p36"/>
          <p:cNvSpPr/>
          <p:nvPr/>
        </p:nvSpPr>
        <p:spPr>
          <a:xfrm>
            <a:off x="7881526" y="2873754"/>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Tree>
  </p:cSld>
  <p:clrMapOvr>
    <a:masterClrMapping/>
  </p:clrMapOvr>
  <mc:AlternateContent>
    <mc:Choice Requires="p14">
      <p:transition spd="slow" p14:dur="75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218" name="Shape 218"/>
        <p:cNvGrpSpPr/>
        <p:nvPr/>
      </p:nvGrpSpPr>
      <p:grpSpPr>
        <a:xfrm>
          <a:off x="0" y="0"/>
          <a:ext cx="0" cy="0"/>
          <a:chOff x="0" y="0"/>
          <a:chExt cx="0" cy="0"/>
        </a:xfrm>
      </p:grpSpPr>
      <p:sp>
        <p:nvSpPr>
          <p:cNvPr id="219" name="Google Shape;219;p37"/>
          <p:cNvSpPr txBox="1"/>
          <p:nvPr/>
        </p:nvSpPr>
        <p:spPr>
          <a:xfrm>
            <a:off x="495300" y="165420"/>
            <a:ext cx="6365100" cy="415500"/>
          </a:xfrm>
          <a:prstGeom prst="rect">
            <a:avLst/>
          </a:prstGeom>
          <a:noFill/>
          <a:ln>
            <a:noFill/>
          </a:ln>
        </p:spPr>
        <p:txBody>
          <a:bodyPr anchorCtr="0" anchor="t" bIns="0" lIns="0" spcFirstLastPara="1" rIns="0" wrap="square" tIns="0">
            <a:spAutoFit/>
          </a:bodyPr>
          <a:lstStyle/>
          <a:p>
            <a:pPr indent="0" lvl="0" marL="0" marR="0" rtl="0" algn="l">
              <a:lnSpc>
                <a:spcPct val="188888"/>
              </a:lnSpc>
              <a:spcBef>
                <a:spcPts val="0"/>
              </a:spcBef>
              <a:spcAft>
                <a:spcPts val="0"/>
              </a:spcAft>
              <a:buNone/>
            </a:pPr>
            <a:r>
              <a:rPr b="1" lang="en-GB" sz="2400">
                <a:solidFill>
                  <a:schemeClr val="lt1"/>
                </a:solidFill>
                <a:latin typeface="Times New Roman"/>
                <a:ea typeface="Times New Roman"/>
                <a:cs typeface="Times New Roman"/>
                <a:sym typeface="Times New Roman"/>
              </a:rPr>
              <a:t>You Only Look Once</a:t>
            </a:r>
            <a:r>
              <a:rPr b="1" lang="en-GB" sz="2700">
                <a:solidFill>
                  <a:srgbClr val="F4F4F4"/>
                </a:solidFill>
                <a:latin typeface="Times New Roman"/>
                <a:ea typeface="Times New Roman"/>
                <a:cs typeface="Times New Roman"/>
                <a:sym typeface="Times New Roman"/>
              </a:rPr>
              <a:t> (</a:t>
            </a:r>
            <a:r>
              <a:rPr b="1" lang="en-GB" sz="1700">
                <a:solidFill>
                  <a:schemeClr val="lt1"/>
                </a:solidFill>
                <a:latin typeface="Times New Roman"/>
                <a:ea typeface="Times New Roman"/>
                <a:cs typeface="Times New Roman"/>
                <a:sym typeface="Times New Roman"/>
              </a:rPr>
              <a:t>YOLO</a:t>
            </a:r>
            <a:r>
              <a:rPr b="1" lang="en-GB" sz="2700">
                <a:solidFill>
                  <a:srgbClr val="F4F4F4"/>
                </a:solidFill>
                <a:latin typeface="Times New Roman"/>
                <a:ea typeface="Times New Roman"/>
                <a:cs typeface="Times New Roman"/>
                <a:sym typeface="Times New Roman"/>
              </a:rPr>
              <a:t>)</a:t>
            </a:r>
            <a:endParaRPr b="1" sz="2700">
              <a:solidFill>
                <a:srgbClr val="F4F4F4"/>
              </a:solidFill>
              <a:latin typeface="Times New Roman"/>
              <a:ea typeface="Times New Roman"/>
              <a:cs typeface="Times New Roman"/>
              <a:sym typeface="Times New Roman"/>
            </a:endParaRPr>
          </a:p>
        </p:txBody>
      </p:sp>
      <p:sp>
        <p:nvSpPr>
          <p:cNvPr id="220" name="Google Shape;220;p37"/>
          <p:cNvSpPr txBox="1"/>
          <p:nvPr/>
        </p:nvSpPr>
        <p:spPr>
          <a:xfrm>
            <a:off x="457200" y="817075"/>
            <a:ext cx="5396100" cy="4110300"/>
          </a:xfrm>
          <a:prstGeom prst="rect">
            <a:avLst/>
          </a:prstGeom>
          <a:noFill/>
          <a:ln>
            <a:noFill/>
          </a:ln>
        </p:spPr>
        <p:txBody>
          <a:bodyPr anchorCtr="0" anchor="t" bIns="0" lIns="0" spcFirstLastPara="1" rIns="0" wrap="square" tIns="0">
            <a:noAutofit/>
          </a:bodyPr>
          <a:lstStyle/>
          <a:p>
            <a:pPr indent="0" lvl="0" marL="0" marR="0" rtl="0" algn="just">
              <a:lnSpc>
                <a:spcPct val="125000"/>
              </a:lnSpc>
              <a:spcBef>
                <a:spcPts val="0"/>
              </a:spcBef>
              <a:spcAft>
                <a:spcPts val="0"/>
              </a:spcAft>
              <a:buNone/>
            </a:pPr>
            <a:r>
              <a:rPr b="1" lang="en-GB" sz="1600">
                <a:solidFill>
                  <a:srgbClr val="F4F4F4"/>
                </a:solidFill>
                <a:latin typeface="Times New Roman"/>
                <a:ea typeface="Times New Roman"/>
                <a:cs typeface="Times New Roman"/>
                <a:sym typeface="Times New Roman"/>
              </a:rPr>
              <a:t>It considers real time object detection. The input images are processed by the ConVNNs for features extraction. The fully connected layer reduces the dimensions of the extracted features and obtains a features map and classifies it. The bounding box regression assigns attributes to the classified features. It shows flow chart of the basic YOLO architecture in which an input image is divided into an S × S grid with bounding box regression to identify the objects. The intersection over union operation is then applied to find objects in multiple boxes followed by identifying boxes with high detection content.</a:t>
            </a:r>
            <a:endParaRPr b="1" sz="1600">
              <a:solidFill>
                <a:srgbClr val="F4F4F4"/>
              </a:solidFill>
              <a:latin typeface="Times New Roman"/>
              <a:ea typeface="Times New Roman"/>
              <a:cs typeface="Times New Roman"/>
              <a:sym typeface="Times New Roman"/>
            </a:endParaRPr>
          </a:p>
        </p:txBody>
      </p:sp>
      <p:sp>
        <p:nvSpPr>
          <p:cNvPr id="221" name="Google Shape;221;p37"/>
          <p:cNvSpPr/>
          <p:nvPr/>
        </p:nvSpPr>
        <p:spPr>
          <a:xfrm rot="10800000">
            <a:off x="6754474" y="0"/>
            <a:ext cx="2389526" cy="5143500"/>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pic>
        <p:nvPicPr>
          <p:cNvPr id="222" name="Google Shape;222;p37"/>
          <p:cNvPicPr preferRelativeResize="0"/>
          <p:nvPr/>
        </p:nvPicPr>
        <p:blipFill>
          <a:blip r:embed="rId3">
            <a:alphaModFix/>
          </a:blip>
          <a:stretch>
            <a:fillRect/>
          </a:stretch>
        </p:blipFill>
        <p:spPr>
          <a:xfrm>
            <a:off x="6215075" y="580925"/>
            <a:ext cx="2389525" cy="3992775"/>
          </a:xfrm>
          <a:prstGeom prst="rect">
            <a:avLst/>
          </a:prstGeom>
          <a:noFill/>
          <a:ln>
            <a:noFill/>
          </a:ln>
        </p:spPr>
      </p:pic>
      <p:sp>
        <p:nvSpPr>
          <p:cNvPr id="223" name="Google Shape;223;p37"/>
          <p:cNvSpPr txBox="1"/>
          <p:nvPr/>
        </p:nvSpPr>
        <p:spPr>
          <a:xfrm>
            <a:off x="6480138" y="4637875"/>
            <a:ext cx="18594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500">
                <a:solidFill>
                  <a:schemeClr val="lt1"/>
                </a:solidFill>
                <a:latin typeface="Calibri"/>
                <a:ea typeface="Calibri"/>
                <a:cs typeface="Calibri"/>
                <a:sym typeface="Calibri"/>
              </a:rPr>
              <a:t>Fig-2: YOLO Model</a:t>
            </a:r>
            <a:endParaRPr i="1" sz="1500">
              <a:solidFill>
                <a:schemeClr val="lt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27" name="Shape 227"/>
        <p:cNvGrpSpPr/>
        <p:nvPr/>
      </p:nvGrpSpPr>
      <p:grpSpPr>
        <a:xfrm>
          <a:off x="0" y="0"/>
          <a:ext cx="0" cy="0"/>
          <a:chOff x="0" y="0"/>
          <a:chExt cx="0" cy="0"/>
        </a:xfrm>
      </p:grpSpPr>
      <p:sp>
        <p:nvSpPr>
          <p:cNvPr id="228" name="Google Shape;228;p38"/>
          <p:cNvSpPr/>
          <p:nvPr/>
        </p:nvSpPr>
        <p:spPr>
          <a:xfrm>
            <a:off x="-1600143" y="-18993"/>
            <a:ext cx="3305235" cy="3562845"/>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29" name="Google Shape;229;p38"/>
          <p:cNvSpPr txBox="1"/>
          <p:nvPr/>
        </p:nvSpPr>
        <p:spPr>
          <a:xfrm>
            <a:off x="2448524" y="366225"/>
            <a:ext cx="4596900" cy="5721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Architecture of YOLO</a:t>
            </a:r>
            <a:endParaRPr b="1" sz="2700">
              <a:solidFill>
                <a:schemeClr val="accent4"/>
              </a:solidFill>
              <a:latin typeface="Times New Roman"/>
              <a:ea typeface="Times New Roman"/>
              <a:cs typeface="Times New Roman"/>
              <a:sym typeface="Times New Roman"/>
            </a:endParaRPr>
          </a:p>
        </p:txBody>
      </p:sp>
      <p:sp>
        <p:nvSpPr>
          <p:cNvPr id="230" name="Google Shape;230;p38"/>
          <p:cNvSpPr txBox="1"/>
          <p:nvPr/>
        </p:nvSpPr>
        <p:spPr>
          <a:xfrm>
            <a:off x="988378" y="697230"/>
            <a:ext cx="3923700" cy="4725600"/>
          </a:xfrm>
          <a:prstGeom prst="rect">
            <a:avLst/>
          </a:prstGeom>
          <a:noFill/>
          <a:ln>
            <a:noFill/>
          </a:ln>
        </p:spPr>
        <p:txBody>
          <a:bodyPr anchorCtr="0" anchor="t" bIns="22850" lIns="45725" spcFirstLastPara="1" rIns="45725" wrap="square" tIns="22850">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chemeClr val="accent4"/>
              </a:solidFill>
              <a:latin typeface="Times New Roman"/>
              <a:ea typeface="Times New Roman"/>
              <a:cs typeface="Times New Roman"/>
              <a:sym typeface="Times New Roman"/>
            </a:endParaRPr>
          </a:p>
        </p:txBody>
      </p:sp>
      <p:pic>
        <p:nvPicPr>
          <p:cNvPr id="231" name="Google Shape;231;p38"/>
          <p:cNvPicPr preferRelativeResize="0"/>
          <p:nvPr/>
        </p:nvPicPr>
        <p:blipFill rotWithShape="1">
          <a:blip r:embed="rId3">
            <a:alphaModFix/>
          </a:blip>
          <a:srcRect b="0" l="169" r="169" t="0"/>
          <a:stretch/>
        </p:blipFill>
        <p:spPr>
          <a:xfrm>
            <a:off x="637285" y="1990425"/>
            <a:ext cx="8050273" cy="1853800"/>
          </a:xfrm>
          <a:prstGeom prst="rect">
            <a:avLst/>
          </a:prstGeom>
          <a:noFill/>
          <a:ln>
            <a:noFill/>
          </a:ln>
        </p:spPr>
      </p:pic>
      <p:sp>
        <p:nvSpPr>
          <p:cNvPr id="232" name="Google Shape;232;p38"/>
          <p:cNvSpPr txBox="1"/>
          <p:nvPr/>
        </p:nvSpPr>
        <p:spPr>
          <a:xfrm>
            <a:off x="2417850" y="3985275"/>
            <a:ext cx="4308300" cy="51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1600">
                <a:solidFill>
                  <a:schemeClr val="dk1"/>
                </a:solidFill>
                <a:latin typeface="Calibri"/>
                <a:ea typeface="Calibri"/>
                <a:cs typeface="Calibri"/>
                <a:sym typeface="Calibri"/>
              </a:rPr>
              <a:t>Fig-3: Architecture of YOLO model</a:t>
            </a:r>
            <a:endParaRPr i="1" sz="1600">
              <a:solidFill>
                <a:schemeClr val="dk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36" name="Shape 236"/>
        <p:cNvGrpSpPr/>
        <p:nvPr/>
      </p:nvGrpSpPr>
      <p:grpSpPr>
        <a:xfrm>
          <a:off x="0" y="0"/>
          <a:ext cx="0" cy="0"/>
          <a:chOff x="0" y="0"/>
          <a:chExt cx="0" cy="0"/>
        </a:xfrm>
      </p:grpSpPr>
      <p:sp>
        <p:nvSpPr>
          <p:cNvPr id="237" name="Google Shape;237;p39"/>
          <p:cNvSpPr/>
          <p:nvPr/>
        </p:nvSpPr>
        <p:spPr>
          <a:xfrm>
            <a:off x="-1523943" y="-18993"/>
            <a:ext cx="3305235" cy="3562845"/>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38" name="Google Shape;238;p39"/>
          <p:cNvSpPr txBox="1"/>
          <p:nvPr/>
        </p:nvSpPr>
        <p:spPr>
          <a:xfrm>
            <a:off x="2448524" y="366225"/>
            <a:ext cx="4596900" cy="5721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Model Training</a:t>
            </a:r>
            <a:endParaRPr b="1" sz="2700">
              <a:solidFill>
                <a:schemeClr val="accent4"/>
              </a:solidFill>
              <a:latin typeface="Times New Roman"/>
              <a:ea typeface="Times New Roman"/>
              <a:cs typeface="Times New Roman"/>
              <a:sym typeface="Times New Roman"/>
            </a:endParaRPr>
          </a:p>
        </p:txBody>
      </p:sp>
      <p:sp>
        <p:nvSpPr>
          <p:cNvPr id="239" name="Google Shape;239;p39"/>
          <p:cNvSpPr txBox="1"/>
          <p:nvPr/>
        </p:nvSpPr>
        <p:spPr>
          <a:xfrm>
            <a:off x="1064578" y="697230"/>
            <a:ext cx="3923700" cy="4725600"/>
          </a:xfrm>
          <a:prstGeom prst="rect">
            <a:avLst/>
          </a:prstGeom>
          <a:noFill/>
          <a:ln>
            <a:noFill/>
          </a:ln>
        </p:spPr>
        <p:txBody>
          <a:bodyPr anchorCtr="0" anchor="t" bIns="22850" lIns="45725" spcFirstLastPara="1" rIns="45725" wrap="square" tIns="22850">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chemeClr val="accent4"/>
              </a:solidFill>
              <a:latin typeface="Times New Roman"/>
              <a:ea typeface="Times New Roman"/>
              <a:cs typeface="Times New Roman"/>
              <a:sym typeface="Times New Roman"/>
            </a:endParaRPr>
          </a:p>
        </p:txBody>
      </p:sp>
      <p:pic>
        <p:nvPicPr>
          <p:cNvPr id="240" name="Google Shape;240;p39" title="Screenshot (7).png"/>
          <p:cNvPicPr preferRelativeResize="0"/>
          <p:nvPr/>
        </p:nvPicPr>
        <p:blipFill rotWithShape="1">
          <a:blip r:embed="rId3">
            <a:alphaModFix/>
          </a:blip>
          <a:srcRect b="7990" l="0" r="0" t="11616"/>
          <a:stretch/>
        </p:blipFill>
        <p:spPr>
          <a:xfrm>
            <a:off x="831825" y="1064250"/>
            <a:ext cx="7480349" cy="3474749"/>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44" name="Shape 244"/>
        <p:cNvGrpSpPr/>
        <p:nvPr/>
      </p:nvGrpSpPr>
      <p:grpSpPr>
        <a:xfrm>
          <a:off x="0" y="0"/>
          <a:ext cx="0" cy="0"/>
          <a:chOff x="0" y="0"/>
          <a:chExt cx="0" cy="0"/>
        </a:xfrm>
      </p:grpSpPr>
      <p:sp>
        <p:nvSpPr>
          <p:cNvPr id="245" name="Google Shape;245;p40"/>
          <p:cNvSpPr/>
          <p:nvPr/>
        </p:nvSpPr>
        <p:spPr>
          <a:xfrm>
            <a:off x="-1371543" y="-18993"/>
            <a:ext cx="3305235" cy="3562845"/>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46" name="Google Shape;246;p40"/>
          <p:cNvSpPr txBox="1"/>
          <p:nvPr/>
        </p:nvSpPr>
        <p:spPr>
          <a:xfrm>
            <a:off x="2326524" y="319325"/>
            <a:ext cx="4596900" cy="5721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Model Testing</a:t>
            </a:r>
            <a:endParaRPr b="1" sz="2700">
              <a:solidFill>
                <a:schemeClr val="accent4"/>
              </a:solidFill>
              <a:latin typeface="Times New Roman"/>
              <a:ea typeface="Times New Roman"/>
              <a:cs typeface="Times New Roman"/>
              <a:sym typeface="Times New Roman"/>
            </a:endParaRPr>
          </a:p>
        </p:txBody>
      </p:sp>
      <p:pic>
        <p:nvPicPr>
          <p:cNvPr id="247" name="Google Shape;247;p40" title="Screenshot (8).png"/>
          <p:cNvPicPr preferRelativeResize="0"/>
          <p:nvPr/>
        </p:nvPicPr>
        <p:blipFill rotWithShape="1">
          <a:blip r:embed="rId3">
            <a:alphaModFix/>
          </a:blip>
          <a:srcRect b="7257" l="0" r="0" t="8553"/>
          <a:stretch/>
        </p:blipFill>
        <p:spPr>
          <a:xfrm>
            <a:off x="445325" y="1028450"/>
            <a:ext cx="8253355" cy="3562850"/>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51" name="Shape 251"/>
        <p:cNvGrpSpPr/>
        <p:nvPr/>
      </p:nvGrpSpPr>
      <p:grpSpPr>
        <a:xfrm>
          <a:off x="0" y="0"/>
          <a:ext cx="0" cy="0"/>
          <a:chOff x="0" y="0"/>
          <a:chExt cx="0" cy="0"/>
        </a:xfrm>
      </p:grpSpPr>
      <p:sp>
        <p:nvSpPr>
          <p:cNvPr id="252" name="Google Shape;252;p41"/>
          <p:cNvSpPr/>
          <p:nvPr/>
        </p:nvSpPr>
        <p:spPr>
          <a:xfrm>
            <a:off x="-1371543" y="-18993"/>
            <a:ext cx="3305235" cy="3562845"/>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53" name="Google Shape;253;p41"/>
          <p:cNvSpPr txBox="1"/>
          <p:nvPr/>
        </p:nvSpPr>
        <p:spPr>
          <a:xfrm>
            <a:off x="2326524" y="178750"/>
            <a:ext cx="4596900" cy="5721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Model Results</a:t>
            </a:r>
            <a:endParaRPr b="1" sz="2700">
              <a:solidFill>
                <a:schemeClr val="accent4"/>
              </a:solidFill>
              <a:latin typeface="Times New Roman"/>
              <a:ea typeface="Times New Roman"/>
              <a:cs typeface="Times New Roman"/>
              <a:sym typeface="Times New Roman"/>
            </a:endParaRPr>
          </a:p>
        </p:txBody>
      </p:sp>
      <p:pic>
        <p:nvPicPr>
          <p:cNvPr id="254" name="Google Shape;254;p41" title="results.png"/>
          <p:cNvPicPr preferRelativeResize="0"/>
          <p:nvPr/>
        </p:nvPicPr>
        <p:blipFill>
          <a:blip r:embed="rId3">
            <a:alphaModFix/>
          </a:blip>
          <a:stretch>
            <a:fillRect/>
          </a:stretch>
        </p:blipFill>
        <p:spPr>
          <a:xfrm>
            <a:off x="960575" y="1100950"/>
            <a:ext cx="6875223" cy="3611451"/>
          </a:xfrm>
          <a:prstGeom prst="rect">
            <a:avLst/>
          </a:prstGeom>
          <a:noFill/>
          <a:ln>
            <a:noFill/>
          </a:ln>
        </p:spPr>
      </p:pic>
      <p:sp>
        <p:nvSpPr>
          <p:cNvPr id="255" name="Google Shape;255;p41"/>
          <p:cNvSpPr txBox="1"/>
          <p:nvPr/>
        </p:nvSpPr>
        <p:spPr>
          <a:xfrm>
            <a:off x="1643250" y="4712400"/>
            <a:ext cx="585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600">
                <a:solidFill>
                  <a:schemeClr val="dk1"/>
                </a:solidFill>
                <a:latin typeface="Calibri"/>
                <a:ea typeface="Calibri"/>
                <a:cs typeface="Calibri"/>
                <a:sym typeface="Calibri"/>
              </a:rPr>
              <a:t>Fig-4: Model Training Results</a:t>
            </a:r>
            <a:endParaRPr i="1" sz="1600">
              <a:solidFill>
                <a:schemeClr val="dk1"/>
              </a:solidFill>
              <a:latin typeface="Calibri"/>
              <a:ea typeface="Calibri"/>
              <a:cs typeface="Calibri"/>
              <a:sym typeface="Calibri"/>
            </a:endParaRPr>
          </a:p>
        </p:txBody>
      </p:sp>
      <p:sp>
        <p:nvSpPr>
          <p:cNvPr id="256" name="Google Shape;256;p41"/>
          <p:cNvSpPr txBox="1"/>
          <p:nvPr/>
        </p:nvSpPr>
        <p:spPr>
          <a:xfrm>
            <a:off x="6647650" y="178750"/>
            <a:ext cx="225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accent4"/>
                </a:solidFill>
                <a:latin typeface="Calibri"/>
                <a:ea typeface="Calibri"/>
                <a:cs typeface="Calibri"/>
                <a:sym typeface="Calibri"/>
              </a:rPr>
              <a:t>Scale</a:t>
            </a:r>
            <a:r>
              <a:rPr lang="en-GB">
                <a:solidFill>
                  <a:schemeClr val="accent4"/>
                </a:solidFill>
                <a:latin typeface="Calibri"/>
                <a:ea typeface="Calibri"/>
                <a:cs typeface="Calibri"/>
                <a:sym typeface="Calibri"/>
              </a:rPr>
              <a:t>:</a:t>
            </a:r>
            <a:br>
              <a:rPr lang="en-GB">
                <a:solidFill>
                  <a:schemeClr val="accent4"/>
                </a:solidFill>
                <a:latin typeface="Calibri"/>
                <a:ea typeface="Calibri"/>
                <a:cs typeface="Calibri"/>
                <a:sym typeface="Calibri"/>
              </a:rPr>
            </a:br>
            <a:r>
              <a:rPr b="1" lang="en-GB">
                <a:solidFill>
                  <a:schemeClr val="accent4"/>
                </a:solidFill>
                <a:latin typeface="Calibri"/>
                <a:ea typeface="Calibri"/>
                <a:cs typeface="Calibri"/>
                <a:sym typeface="Calibri"/>
              </a:rPr>
              <a:t>X-axis</a:t>
            </a:r>
            <a:r>
              <a:rPr lang="en-GB">
                <a:solidFill>
                  <a:schemeClr val="accent4"/>
                </a:solidFill>
                <a:latin typeface="Calibri"/>
                <a:ea typeface="Calibri"/>
                <a:cs typeface="Calibri"/>
                <a:sym typeface="Calibri"/>
              </a:rPr>
              <a:t>: 1 unit=20</a:t>
            </a:r>
            <a:br>
              <a:rPr lang="en-GB">
                <a:solidFill>
                  <a:schemeClr val="accent4"/>
                </a:solidFill>
                <a:latin typeface="Calibri"/>
                <a:ea typeface="Calibri"/>
                <a:cs typeface="Calibri"/>
                <a:sym typeface="Calibri"/>
              </a:rPr>
            </a:br>
            <a:r>
              <a:rPr b="1" lang="en-GB">
                <a:solidFill>
                  <a:schemeClr val="accent4"/>
                </a:solidFill>
                <a:latin typeface="Calibri"/>
                <a:ea typeface="Calibri"/>
                <a:cs typeface="Calibri"/>
                <a:sym typeface="Calibri"/>
              </a:rPr>
              <a:t>Y-axis:</a:t>
            </a:r>
            <a:r>
              <a:rPr lang="en-GB">
                <a:solidFill>
                  <a:schemeClr val="accent4"/>
                </a:solidFill>
                <a:latin typeface="Calibri"/>
                <a:ea typeface="Calibri"/>
                <a:cs typeface="Calibri"/>
                <a:sym typeface="Calibri"/>
              </a:rPr>
              <a:t> 1 unit=0.5</a:t>
            </a:r>
            <a:endParaRPr>
              <a:solidFill>
                <a:schemeClr val="accent4"/>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60" name="Shape 260"/>
        <p:cNvGrpSpPr/>
        <p:nvPr/>
      </p:nvGrpSpPr>
      <p:grpSpPr>
        <a:xfrm>
          <a:off x="0" y="0"/>
          <a:ext cx="0" cy="0"/>
          <a:chOff x="0" y="0"/>
          <a:chExt cx="0" cy="0"/>
        </a:xfrm>
      </p:grpSpPr>
      <p:sp>
        <p:nvSpPr>
          <p:cNvPr id="261" name="Google Shape;261;p42"/>
          <p:cNvSpPr txBox="1"/>
          <p:nvPr/>
        </p:nvSpPr>
        <p:spPr>
          <a:xfrm>
            <a:off x="2323960" y="361867"/>
            <a:ext cx="5750400" cy="415500"/>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b="1" lang="en-GB" sz="2700">
                <a:solidFill>
                  <a:srgbClr val="311476"/>
                </a:solidFill>
                <a:latin typeface="Times New Roman"/>
                <a:ea typeface="Times New Roman"/>
                <a:cs typeface="Times New Roman"/>
                <a:sym typeface="Times New Roman"/>
              </a:rPr>
              <a:t>Implementation</a:t>
            </a:r>
            <a:endParaRPr b="1" sz="2700" u="none">
              <a:solidFill>
                <a:srgbClr val="311476"/>
              </a:solidFill>
              <a:latin typeface="Times New Roman"/>
              <a:ea typeface="Times New Roman"/>
              <a:cs typeface="Times New Roman"/>
              <a:sym typeface="Times New Roman"/>
            </a:endParaRPr>
          </a:p>
        </p:txBody>
      </p:sp>
      <p:sp>
        <p:nvSpPr>
          <p:cNvPr id="262" name="Google Shape;262;p42"/>
          <p:cNvSpPr/>
          <p:nvPr/>
        </p:nvSpPr>
        <p:spPr>
          <a:xfrm>
            <a:off x="-22291" y="40825"/>
            <a:ext cx="1682720" cy="1813871"/>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63" name="Google Shape;263;p42"/>
          <p:cNvSpPr/>
          <p:nvPr/>
        </p:nvSpPr>
        <p:spPr>
          <a:xfrm>
            <a:off x="0" y="228169"/>
            <a:ext cx="2369638" cy="510069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sp>
        <p:nvSpPr>
          <p:cNvPr id="264" name="Google Shape;264;p42"/>
          <p:cNvSpPr txBox="1"/>
          <p:nvPr/>
        </p:nvSpPr>
        <p:spPr>
          <a:xfrm>
            <a:off x="1584225" y="1104775"/>
            <a:ext cx="6660000" cy="38667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Clr>
                <a:schemeClr val="accent4"/>
              </a:buClr>
              <a:buSzPts val="2000"/>
              <a:buChar char="●"/>
            </a:pPr>
            <a:r>
              <a:rPr lang="en-GB" sz="2000">
                <a:solidFill>
                  <a:schemeClr val="accent4"/>
                </a:solidFill>
                <a:latin typeface="Times New Roman"/>
                <a:ea typeface="Times New Roman"/>
                <a:cs typeface="Times New Roman"/>
                <a:sym typeface="Times New Roman"/>
              </a:rPr>
              <a:t>The system uses </a:t>
            </a:r>
            <a:r>
              <a:rPr b="1" lang="en-GB" sz="2000">
                <a:solidFill>
                  <a:schemeClr val="accent4"/>
                </a:solidFill>
                <a:latin typeface="Times New Roman"/>
                <a:ea typeface="Times New Roman"/>
                <a:cs typeface="Times New Roman"/>
                <a:sym typeface="Times New Roman"/>
              </a:rPr>
              <a:t>Flask with JWT authentication</a:t>
            </a:r>
            <a:r>
              <a:rPr lang="en-GB" sz="2000">
                <a:solidFill>
                  <a:schemeClr val="accent4"/>
                </a:solidFill>
                <a:latin typeface="Times New Roman"/>
                <a:ea typeface="Times New Roman"/>
                <a:cs typeface="Times New Roman"/>
                <a:sym typeface="Times New Roman"/>
              </a:rPr>
              <a:t> and </a:t>
            </a:r>
            <a:r>
              <a:rPr b="1" lang="en-GB" sz="2000">
                <a:solidFill>
                  <a:schemeClr val="accent4"/>
                </a:solidFill>
                <a:latin typeface="Times New Roman"/>
                <a:ea typeface="Times New Roman"/>
                <a:cs typeface="Times New Roman"/>
                <a:sym typeface="Times New Roman"/>
              </a:rPr>
              <a:t>MySQL</a:t>
            </a:r>
            <a:r>
              <a:rPr lang="en-GB" sz="2000">
                <a:solidFill>
                  <a:schemeClr val="accent4"/>
                </a:solidFill>
                <a:latin typeface="Times New Roman"/>
                <a:ea typeface="Times New Roman"/>
                <a:cs typeface="Times New Roman"/>
                <a:sym typeface="Times New Roman"/>
              </a:rPr>
              <a:t> for secure user login and data management.</a:t>
            </a:r>
            <a:br>
              <a:rPr lang="en-GB" sz="2000">
                <a:solidFill>
                  <a:schemeClr val="accent4"/>
                </a:solidFill>
                <a:latin typeface="Times New Roman"/>
                <a:ea typeface="Times New Roman"/>
                <a:cs typeface="Times New Roman"/>
                <a:sym typeface="Times New Roman"/>
              </a:rPr>
            </a:br>
            <a:endParaRPr sz="2000">
              <a:solidFill>
                <a:schemeClr val="accent4"/>
              </a:solidFill>
              <a:latin typeface="Times New Roman"/>
              <a:ea typeface="Times New Roman"/>
              <a:cs typeface="Times New Roman"/>
              <a:sym typeface="Times New Roman"/>
            </a:endParaRPr>
          </a:p>
          <a:p>
            <a:pPr indent="-355600" lvl="0" marL="457200" rtl="0" algn="just">
              <a:spcBef>
                <a:spcPts val="0"/>
              </a:spcBef>
              <a:spcAft>
                <a:spcPts val="0"/>
              </a:spcAft>
              <a:buClr>
                <a:schemeClr val="accent4"/>
              </a:buClr>
              <a:buSzPts val="2000"/>
              <a:buChar char="●"/>
            </a:pPr>
            <a:r>
              <a:rPr lang="en-GB" sz="2000">
                <a:solidFill>
                  <a:schemeClr val="accent4"/>
                </a:solidFill>
                <a:latin typeface="Times New Roman"/>
                <a:ea typeface="Times New Roman"/>
                <a:cs typeface="Times New Roman"/>
                <a:sym typeface="Times New Roman"/>
              </a:rPr>
              <a:t>Uploaded and live CCTV videos are processed using the </a:t>
            </a:r>
            <a:r>
              <a:rPr b="1" lang="en-GB" sz="2000">
                <a:solidFill>
                  <a:schemeClr val="accent4"/>
                </a:solidFill>
                <a:latin typeface="Times New Roman"/>
                <a:ea typeface="Times New Roman"/>
                <a:cs typeface="Times New Roman"/>
                <a:sym typeface="Times New Roman"/>
              </a:rPr>
              <a:t>YOLO deep learning model</a:t>
            </a:r>
            <a:r>
              <a:rPr lang="en-GB" sz="2000">
                <a:solidFill>
                  <a:schemeClr val="accent4"/>
                </a:solidFill>
                <a:latin typeface="Times New Roman"/>
                <a:ea typeface="Times New Roman"/>
                <a:cs typeface="Times New Roman"/>
                <a:sym typeface="Times New Roman"/>
              </a:rPr>
              <a:t> to detect suspicious activities in real time.</a:t>
            </a:r>
            <a:br>
              <a:rPr lang="en-GB" sz="2000">
                <a:solidFill>
                  <a:schemeClr val="accent4"/>
                </a:solidFill>
                <a:latin typeface="Times New Roman"/>
                <a:ea typeface="Times New Roman"/>
                <a:cs typeface="Times New Roman"/>
                <a:sym typeface="Times New Roman"/>
              </a:rPr>
            </a:br>
            <a:endParaRPr sz="2000">
              <a:solidFill>
                <a:schemeClr val="accent4"/>
              </a:solidFill>
              <a:latin typeface="Times New Roman"/>
              <a:ea typeface="Times New Roman"/>
              <a:cs typeface="Times New Roman"/>
              <a:sym typeface="Times New Roman"/>
            </a:endParaRPr>
          </a:p>
          <a:p>
            <a:pPr indent="-355600" lvl="0" marL="457200" rtl="0" algn="just">
              <a:spcBef>
                <a:spcPts val="0"/>
              </a:spcBef>
              <a:spcAft>
                <a:spcPts val="0"/>
              </a:spcAft>
              <a:buClr>
                <a:schemeClr val="accent4"/>
              </a:buClr>
              <a:buSzPts val="2000"/>
              <a:buChar char="●"/>
            </a:pPr>
            <a:r>
              <a:rPr lang="en-GB" sz="2000">
                <a:solidFill>
                  <a:schemeClr val="accent4"/>
                </a:solidFill>
                <a:latin typeface="Times New Roman"/>
                <a:ea typeface="Times New Roman"/>
                <a:cs typeface="Times New Roman"/>
                <a:sym typeface="Times New Roman"/>
              </a:rPr>
              <a:t>Detected events trigger </a:t>
            </a:r>
            <a:r>
              <a:rPr b="1" lang="en-GB" sz="2000">
                <a:solidFill>
                  <a:schemeClr val="accent4"/>
                </a:solidFill>
                <a:latin typeface="Times New Roman"/>
                <a:ea typeface="Times New Roman"/>
                <a:cs typeface="Times New Roman"/>
                <a:sym typeface="Times New Roman"/>
              </a:rPr>
              <a:t>instant alerts</a:t>
            </a:r>
            <a:r>
              <a:rPr lang="en-GB" sz="2000">
                <a:solidFill>
                  <a:schemeClr val="accent4"/>
                </a:solidFill>
                <a:latin typeface="Times New Roman"/>
                <a:ea typeface="Times New Roman"/>
                <a:cs typeface="Times New Roman"/>
                <a:sym typeface="Times New Roman"/>
              </a:rPr>
              <a:t>, and frames are displayed on a </a:t>
            </a:r>
            <a:r>
              <a:rPr b="1" lang="en-GB" sz="2000">
                <a:solidFill>
                  <a:schemeClr val="accent4"/>
                </a:solidFill>
                <a:latin typeface="Times New Roman"/>
                <a:ea typeface="Times New Roman"/>
                <a:cs typeface="Times New Roman"/>
                <a:sym typeface="Times New Roman"/>
              </a:rPr>
              <a:t>user-friendly frontend interface using React</a:t>
            </a:r>
            <a:r>
              <a:rPr lang="en-GB" sz="2000">
                <a:solidFill>
                  <a:schemeClr val="accent4"/>
                </a:solidFill>
                <a:latin typeface="Times New Roman"/>
                <a:ea typeface="Times New Roman"/>
                <a:cs typeface="Times New Roman"/>
                <a:sym typeface="Times New Roman"/>
              </a:rPr>
              <a:t> for monitoring and review.</a:t>
            </a:r>
            <a:endParaRPr sz="20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7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600">
              <a:solidFill>
                <a:schemeClr val="accent4"/>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68" name="Shape 268"/>
        <p:cNvGrpSpPr/>
        <p:nvPr/>
      </p:nvGrpSpPr>
      <p:grpSpPr>
        <a:xfrm>
          <a:off x="0" y="0"/>
          <a:ext cx="0" cy="0"/>
          <a:chOff x="0" y="0"/>
          <a:chExt cx="0" cy="0"/>
        </a:xfrm>
      </p:grpSpPr>
      <p:sp>
        <p:nvSpPr>
          <p:cNvPr id="269" name="Google Shape;269;p43"/>
          <p:cNvSpPr txBox="1"/>
          <p:nvPr/>
        </p:nvSpPr>
        <p:spPr>
          <a:xfrm>
            <a:off x="1928173" y="115867"/>
            <a:ext cx="5750400" cy="415500"/>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b="1" lang="en-GB" sz="2700">
                <a:solidFill>
                  <a:srgbClr val="311476"/>
                </a:solidFill>
                <a:latin typeface="Times New Roman"/>
                <a:ea typeface="Times New Roman"/>
                <a:cs typeface="Times New Roman"/>
                <a:sym typeface="Times New Roman"/>
              </a:rPr>
              <a:t>WorkFlow</a:t>
            </a:r>
            <a:endParaRPr b="1" sz="2700" u="none">
              <a:solidFill>
                <a:srgbClr val="311476"/>
              </a:solidFill>
              <a:latin typeface="Times New Roman"/>
              <a:ea typeface="Times New Roman"/>
              <a:cs typeface="Times New Roman"/>
              <a:sym typeface="Times New Roman"/>
            </a:endParaRPr>
          </a:p>
        </p:txBody>
      </p:sp>
      <p:sp>
        <p:nvSpPr>
          <p:cNvPr id="270" name="Google Shape;270;p43"/>
          <p:cNvSpPr/>
          <p:nvPr/>
        </p:nvSpPr>
        <p:spPr>
          <a:xfrm>
            <a:off x="-22291" y="40825"/>
            <a:ext cx="1682720" cy="1813871"/>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71" name="Google Shape;271;p43"/>
          <p:cNvSpPr/>
          <p:nvPr/>
        </p:nvSpPr>
        <p:spPr>
          <a:xfrm>
            <a:off x="0" y="228169"/>
            <a:ext cx="2369638" cy="510069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pic>
        <p:nvPicPr>
          <p:cNvPr id="272" name="Google Shape;272;p43" title="Workflow.drawio (3).png"/>
          <p:cNvPicPr preferRelativeResize="0"/>
          <p:nvPr/>
        </p:nvPicPr>
        <p:blipFill>
          <a:blip r:embed="rId3">
            <a:alphaModFix/>
          </a:blip>
          <a:stretch>
            <a:fillRect/>
          </a:stretch>
        </p:blipFill>
        <p:spPr>
          <a:xfrm>
            <a:off x="2232650" y="531375"/>
            <a:ext cx="5547376" cy="4231126"/>
          </a:xfrm>
          <a:prstGeom prst="rect">
            <a:avLst/>
          </a:prstGeom>
          <a:noFill/>
          <a:ln>
            <a:noFill/>
          </a:ln>
        </p:spPr>
      </p:pic>
      <p:sp>
        <p:nvSpPr>
          <p:cNvPr id="273" name="Google Shape;273;p43"/>
          <p:cNvSpPr txBox="1"/>
          <p:nvPr/>
        </p:nvSpPr>
        <p:spPr>
          <a:xfrm>
            <a:off x="3923638" y="4762500"/>
            <a:ext cx="216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solidFill>
                  <a:schemeClr val="dk1"/>
                </a:solidFill>
                <a:latin typeface="Calibri"/>
                <a:ea typeface="Calibri"/>
                <a:cs typeface="Calibri"/>
                <a:sym typeface="Calibri"/>
              </a:rPr>
              <a:t>Fig-5: Project Workflow</a:t>
            </a:r>
            <a:endParaRPr i="1" sz="1600">
              <a:solidFill>
                <a:schemeClr val="dk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p:nvPr/>
        </p:nvSpPr>
        <p:spPr>
          <a:xfrm>
            <a:off x="0" y="-30475"/>
            <a:ext cx="2125224" cy="1804137"/>
          </a:xfrm>
          <a:custGeom>
            <a:rect b="b" l="l" r="r" t="t"/>
            <a:pathLst>
              <a:path extrusionOk="0" h="1297940" w="1204093">
                <a:moveTo>
                  <a:pt x="0" y="0"/>
                </a:moveTo>
                <a:lnTo>
                  <a:pt x="602047" y="1297940"/>
                </a:lnTo>
                <a:lnTo>
                  <a:pt x="1204093" y="0"/>
                </a:lnTo>
                <a:close/>
              </a:path>
            </a:pathLst>
          </a:custGeom>
          <a:solidFill>
            <a:srgbClr val="311476"/>
          </a:solidFill>
          <a:ln>
            <a:noFill/>
          </a:ln>
        </p:spPr>
      </p:sp>
      <p:sp>
        <p:nvSpPr>
          <p:cNvPr id="138" name="Google Shape;138;p26"/>
          <p:cNvSpPr/>
          <p:nvPr/>
        </p:nvSpPr>
        <p:spPr>
          <a:xfrm>
            <a:off x="0" y="-30475"/>
            <a:ext cx="2142045" cy="5158324"/>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39" name="Google Shape;139;p26"/>
          <p:cNvSpPr txBox="1"/>
          <p:nvPr/>
        </p:nvSpPr>
        <p:spPr>
          <a:xfrm>
            <a:off x="1935238" y="1355094"/>
            <a:ext cx="4692900" cy="2201100"/>
          </a:xfrm>
          <a:prstGeom prst="rect">
            <a:avLst/>
          </a:prstGeom>
          <a:noFill/>
          <a:ln>
            <a:noFill/>
          </a:ln>
        </p:spPr>
        <p:txBody>
          <a:bodyPr anchorCtr="0" anchor="t" bIns="22850" lIns="45725" spcFirstLastPara="1" rIns="45725" wrap="square" tIns="22850">
            <a:spAutoFit/>
          </a:bodyPr>
          <a:lstStyle/>
          <a:p>
            <a:pPr indent="-292100" lvl="0" marL="292100" marR="0" rtl="0" algn="l">
              <a:spcBef>
                <a:spcPts val="0"/>
              </a:spcBef>
              <a:spcAft>
                <a:spcPts val="0"/>
              </a:spcAft>
              <a:buClr>
                <a:schemeClr val="dk1"/>
              </a:buClr>
              <a:buSzPts val="2000"/>
              <a:buFont typeface="Times New Roman"/>
              <a:buChar char="•"/>
            </a:pPr>
            <a:r>
              <a:rPr i="0" lang="en-GB" sz="2000" u="none" cap="none" strike="noStrike">
                <a:solidFill>
                  <a:schemeClr val="dk1"/>
                </a:solidFill>
                <a:latin typeface="Times New Roman"/>
                <a:ea typeface="Times New Roman"/>
                <a:cs typeface="Times New Roman"/>
                <a:sym typeface="Times New Roman"/>
              </a:rPr>
              <a:t>G.LOKESH              -</a:t>
            </a:r>
            <a:endParaRPr i="0" sz="2000" u="none" cap="none" strike="noStrike">
              <a:solidFill>
                <a:schemeClr val="dk1"/>
              </a:solidFill>
              <a:latin typeface="Times New Roman"/>
              <a:ea typeface="Times New Roman"/>
              <a:cs typeface="Times New Roman"/>
              <a:sym typeface="Times New Roman"/>
            </a:endParaRPr>
          </a:p>
          <a:p>
            <a:pPr indent="-292100" lvl="0" marL="292100" marR="0" rtl="0" algn="l">
              <a:spcBef>
                <a:spcPts val="0"/>
              </a:spcBef>
              <a:spcAft>
                <a:spcPts val="0"/>
              </a:spcAft>
              <a:buClr>
                <a:schemeClr val="dk1"/>
              </a:buClr>
              <a:buSzPts val="2000"/>
              <a:buFont typeface="Times New Roman"/>
              <a:buChar char="•"/>
            </a:pPr>
            <a:r>
              <a:rPr i="0" lang="en-GB" sz="2000" u="none" cap="none" strike="noStrike">
                <a:solidFill>
                  <a:schemeClr val="dk1"/>
                </a:solidFill>
                <a:latin typeface="Times New Roman"/>
                <a:ea typeface="Times New Roman"/>
                <a:cs typeface="Times New Roman"/>
                <a:sym typeface="Times New Roman"/>
              </a:rPr>
              <a:t>A.KIRAN KUMAR -</a:t>
            </a:r>
            <a:endParaRPr i="0" sz="2000" u="none" cap="none" strike="noStrike">
              <a:solidFill>
                <a:schemeClr val="dk1"/>
              </a:solidFill>
              <a:latin typeface="Times New Roman"/>
              <a:ea typeface="Times New Roman"/>
              <a:cs typeface="Times New Roman"/>
              <a:sym typeface="Times New Roman"/>
            </a:endParaRPr>
          </a:p>
          <a:p>
            <a:pPr indent="-292100" lvl="0" marL="292100" marR="0" rtl="0" algn="l">
              <a:spcBef>
                <a:spcPts val="0"/>
              </a:spcBef>
              <a:spcAft>
                <a:spcPts val="0"/>
              </a:spcAft>
              <a:buClr>
                <a:schemeClr val="dk1"/>
              </a:buClr>
              <a:buSzPts val="2000"/>
              <a:buFont typeface="Times New Roman"/>
              <a:buChar char="•"/>
            </a:pPr>
            <a:r>
              <a:rPr i="0" lang="en-GB" sz="2000" u="none" cap="none" strike="noStrike">
                <a:solidFill>
                  <a:schemeClr val="dk1"/>
                </a:solidFill>
                <a:latin typeface="Times New Roman"/>
                <a:ea typeface="Times New Roman"/>
                <a:cs typeface="Times New Roman"/>
                <a:sym typeface="Times New Roman"/>
              </a:rPr>
              <a:t>CH.GOWRI             -</a:t>
            </a:r>
            <a:endParaRPr i="0" sz="2000" u="none" cap="none" strike="noStrike">
              <a:solidFill>
                <a:schemeClr val="dk1"/>
              </a:solidFill>
              <a:latin typeface="Times New Roman"/>
              <a:ea typeface="Times New Roman"/>
              <a:cs typeface="Times New Roman"/>
              <a:sym typeface="Times New Roman"/>
            </a:endParaRPr>
          </a:p>
          <a:p>
            <a:pPr indent="-292100" lvl="0" marL="292100" marR="0" rtl="0" algn="l">
              <a:spcBef>
                <a:spcPts val="0"/>
              </a:spcBef>
              <a:spcAft>
                <a:spcPts val="0"/>
              </a:spcAft>
              <a:buClr>
                <a:schemeClr val="dk1"/>
              </a:buClr>
              <a:buSzPts val="2000"/>
              <a:buFont typeface="Times New Roman"/>
              <a:buChar char="•"/>
            </a:pPr>
            <a:r>
              <a:rPr i="0" lang="en-GB" sz="2000" u="none" cap="none" strike="noStrike">
                <a:solidFill>
                  <a:schemeClr val="dk1"/>
                </a:solidFill>
                <a:latin typeface="Times New Roman"/>
                <a:ea typeface="Times New Roman"/>
                <a:cs typeface="Times New Roman"/>
                <a:sym typeface="Times New Roman"/>
              </a:rPr>
              <a:t>V.HARSHITHA      </a:t>
            </a:r>
            <a:r>
              <a:rPr lang="en-GB" sz="2000">
                <a:solidFill>
                  <a:schemeClr val="dk1"/>
                </a:solidFill>
                <a:latin typeface="Times New Roman"/>
                <a:ea typeface="Times New Roman"/>
                <a:cs typeface="Times New Roman"/>
                <a:sym typeface="Times New Roman"/>
              </a:rPr>
              <a:t> </a:t>
            </a:r>
            <a:r>
              <a:rPr i="0" lang="en-GB" sz="2000" u="none" cap="none" strike="noStrike">
                <a:solidFill>
                  <a:schemeClr val="dk1"/>
                </a:solidFill>
                <a:latin typeface="Times New Roman"/>
                <a:ea typeface="Times New Roman"/>
                <a:cs typeface="Times New Roman"/>
                <a:sym typeface="Times New Roman"/>
              </a:rPr>
              <a:t>-</a:t>
            </a:r>
            <a:endParaRPr i="0" sz="2000" u="none" cap="none" strike="noStrike">
              <a:solidFill>
                <a:schemeClr val="dk1"/>
              </a:solidFill>
              <a:latin typeface="Times New Roman"/>
              <a:ea typeface="Times New Roman"/>
              <a:cs typeface="Times New Roman"/>
              <a:sym typeface="Times New Roman"/>
            </a:endParaRPr>
          </a:p>
          <a:p>
            <a:pPr indent="-292100" lvl="0" marL="292100" marR="0" rtl="0" algn="l">
              <a:spcBef>
                <a:spcPts val="0"/>
              </a:spcBef>
              <a:spcAft>
                <a:spcPts val="0"/>
              </a:spcAft>
              <a:buClr>
                <a:schemeClr val="dk1"/>
              </a:buClr>
              <a:buSzPts val="2000"/>
              <a:buFont typeface="Arial"/>
              <a:buChar char="•"/>
            </a:pPr>
            <a:r>
              <a:rPr i="0" lang="en-GB" sz="2000" u="none" cap="none" strike="noStrike">
                <a:solidFill>
                  <a:schemeClr val="dk1"/>
                </a:solidFill>
                <a:latin typeface="Times New Roman"/>
                <a:ea typeface="Times New Roman"/>
                <a:cs typeface="Times New Roman"/>
                <a:sym typeface="Times New Roman"/>
              </a:rPr>
              <a:t>D.THULASI             -</a:t>
            </a:r>
            <a:endParaRPr i="0" sz="20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40" name="Google Shape;140;p26"/>
          <p:cNvSpPr txBox="1"/>
          <p:nvPr/>
        </p:nvSpPr>
        <p:spPr>
          <a:xfrm>
            <a:off x="3232654" y="649609"/>
            <a:ext cx="3870600" cy="461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2700">
                <a:solidFill>
                  <a:schemeClr val="dk1"/>
                </a:solidFill>
                <a:latin typeface="Times New Roman"/>
                <a:ea typeface="Times New Roman"/>
                <a:cs typeface="Times New Roman"/>
                <a:sym typeface="Times New Roman"/>
              </a:rPr>
              <a:t>TEAM MEMBERS</a:t>
            </a:r>
            <a:endParaRPr b="1" sz="2700">
              <a:solidFill>
                <a:schemeClr val="dk1"/>
              </a:solidFill>
              <a:latin typeface="Times New Roman"/>
              <a:ea typeface="Times New Roman"/>
              <a:cs typeface="Times New Roman"/>
              <a:sym typeface="Times New Roman"/>
            </a:endParaRPr>
          </a:p>
        </p:txBody>
      </p:sp>
      <p:sp>
        <p:nvSpPr>
          <p:cNvPr id="141" name="Google Shape;141;p26"/>
          <p:cNvSpPr txBox="1"/>
          <p:nvPr/>
        </p:nvSpPr>
        <p:spPr>
          <a:xfrm>
            <a:off x="5273524" y="1428754"/>
            <a:ext cx="3870600" cy="14316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N190127</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N190284</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N190327</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N190419</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N190838</a:t>
            </a:r>
            <a:endParaRPr sz="18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77" name="Shape 277"/>
        <p:cNvGrpSpPr/>
        <p:nvPr/>
      </p:nvGrpSpPr>
      <p:grpSpPr>
        <a:xfrm>
          <a:off x="0" y="0"/>
          <a:ext cx="0" cy="0"/>
          <a:chOff x="0" y="0"/>
          <a:chExt cx="0" cy="0"/>
        </a:xfrm>
      </p:grpSpPr>
      <p:sp>
        <p:nvSpPr>
          <p:cNvPr id="278" name="Google Shape;278;p44"/>
          <p:cNvSpPr txBox="1"/>
          <p:nvPr/>
        </p:nvSpPr>
        <p:spPr>
          <a:xfrm>
            <a:off x="2233410" y="40817"/>
            <a:ext cx="5750400" cy="415500"/>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b="1" lang="en-GB" sz="2700">
                <a:solidFill>
                  <a:srgbClr val="311476"/>
                </a:solidFill>
                <a:latin typeface="Times New Roman"/>
                <a:ea typeface="Times New Roman"/>
                <a:cs typeface="Times New Roman"/>
                <a:sym typeface="Times New Roman"/>
              </a:rPr>
              <a:t>Database</a:t>
            </a:r>
            <a:endParaRPr b="1" sz="2700" u="none">
              <a:solidFill>
                <a:srgbClr val="311476"/>
              </a:solidFill>
              <a:latin typeface="Times New Roman"/>
              <a:ea typeface="Times New Roman"/>
              <a:cs typeface="Times New Roman"/>
              <a:sym typeface="Times New Roman"/>
            </a:endParaRPr>
          </a:p>
        </p:txBody>
      </p:sp>
      <p:sp>
        <p:nvSpPr>
          <p:cNvPr id="279" name="Google Shape;279;p44"/>
          <p:cNvSpPr/>
          <p:nvPr/>
        </p:nvSpPr>
        <p:spPr>
          <a:xfrm>
            <a:off x="-22291" y="40825"/>
            <a:ext cx="1682720" cy="1813871"/>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280" name="Google Shape;280;p44"/>
          <p:cNvSpPr/>
          <p:nvPr/>
        </p:nvSpPr>
        <p:spPr>
          <a:xfrm>
            <a:off x="0" y="228169"/>
            <a:ext cx="2369638" cy="510069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pic>
        <p:nvPicPr>
          <p:cNvPr id="281" name="Google Shape;281;p44" title="Screenshot 2025-04-25 161302.png"/>
          <p:cNvPicPr preferRelativeResize="0"/>
          <p:nvPr/>
        </p:nvPicPr>
        <p:blipFill>
          <a:blip r:embed="rId3">
            <a:alphaModFix/>
          </a:blip>
          <a:stretch>
            <a:fillRect/>
          </a:stretch>
        </p:blipFill>
        <p:spPr>
          <a:xfrm>
            <a:off x="2628863" y="597967"/>
            <a:ext cx="4959464" cy="4061332"/>
          </a:xfrm>
          <a:prstGeom prst="rect">
            <a:avLst/>
          </a:prstGeom>
          <a:noFill/>
          <a:ln>
            <a:noFill/>
          </a:ln>
        </p:spPr>
      </p:pic>
      <p:sp>
        <p:nvSpPr>
          <p:cNvPr id="282" name="Google Shape;282;p44"/>
          <p:cNvSpPr txBox="1"/>
          <p:nvPr/>
        </p:nvSpPr>
        <p:spPr>
          <a:xfrm>
            <a:off x="3923652" y="4762500"/>
            <a:ext cx="246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600">
                <a:solidFill>
                  <a:schemeClr val="dk1"/>
                </a:solidFill>
                <a:latin typeface="Calibri"/>
                <a:ea typeface="Calibri"/>
                <a:cs typeface="Calibri"/>
                <a:sym typeface="Calibri"/>
              </a:rPr>
              <a:t>Fig-6: Database Schema</a:t>
            </a:r>
            <a:endParaRPr i="1" sz="1600">
              <a:solidFill>
                <a:schemeClr val="dk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86" name="Shape 286"/>
        <p:cNvGrpSpPr/>
        <p:nvPr/>
      </p:nvGrpSpPr>
      <p:grpSpPr>
        <a:xfrm>
          <a:off x="0" y="0"/>
          <a:ext cx="0" cy="0"/>
          <a:chOff x="0" y="0"/>
          <a:chExt cx="0" cy="0"/>
        </a:xfrm>
      </p:grpSpPr>
      <p:sp>
        <p:nvSpPr>
          <p:cNvPr id="287" name="Google Shape;287;p45"/>
          <p:cNvSpPr txBox="1"/>
          <p:nvPr/>
        </p:nvSpPr>
        <p:spPr>
          <a:xfrm>
            <a:off x="1752456" y="2419352"/>
            <a:ext cx="6054300" cy="646500"/>
          </a:xfrm>
          <a:prstGeom prst="rect">
            <a:avLst/>
          </a:prstGeom>
          <a:noFill/>
          <a:ln>
            <a:noFill/>
          </a:ln>
        </p:spPr>
        <p:txBody>
          <a:bodyPr anchorCtr="0" anchor="t" bIns="0" lIns="0" spcFirstLastPara="1" rIns="0" wrap="square" tIns="0">
            <a:spAutoFit/>
          </a:bodyPr>
          <a:lstStyle/>
          <a:p>
            <a:pPr indent="0" lvl="0" marL="0" marR="0" rtl="0" algn="ctr">
              <a:lnSpc>
                <a:spcPct val="87500"/>
              </a:lnSpc>
              <a:spcBef>
                <a:spcPts val="0"/>
              </a:spcBef>
              <a:spcAft>
                <a:spcPts val="0"/>
              </a:spcAft>
              <a:buNone/>
            </a:pPr>
            <a:r>
              <a:rPr b="1" lang="en-GB" sz="4800">
                <a:solidFill>
                  <a:srgbClr val="311476"/>
                </a:solidFill>
                <a:latin typeface="Times New Roman"/>
                <a:ea typeface="Times New Roman"/>
                <a:cs typeface="Times New Roman"/>
                <a:sym typeface="Times New Roman"/>
              </a:rPr>
              <a:t>Outputs</a:t>
            </a:r>
            <a:endParaRPr b="1" sz="4800" u="none">
              <a:solidFill>
                <a:srgbClr val="311476"/>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291" name="Shape 291"/>
        <p:cNvGrpSpPr/>
        <p:nvPr/>
      </p:nvGrpSpPr>
      <p:grpSpPr>
        <a:xfrm>
          <a:off x="0" y="0"/>
          <a:ext cx="0" cy="0"/>
          <a:chOff x="0" y="0"/>
          <a:chExt cx="0" cy="0"/>
        </a:xfrm>
      </p:grpSpPr>
      <p:sp>
        <p:nvSpPr>
          <p:cNvPr id="292" name="Google Shape;292;p46"/>
          <p:cNvSpPr/>
          <p:nvPr/>
        </p:nvSpPr>
        <p:spPr>
          <a:xfrm>
            <a:off x="7405026" y="-291621"/>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pic>
        <p:nvPicPr>
          <p:cNvPr id="293" name="Google Shape;293;p46" title="Screenshot 2025-04-25 123759.png"/>
          <p:cNvPicPr preferRelativeResize="0"/>
          <p:nvPr/>
        </p:nvPicPr>
        <p:blipFill>
          <a:blip r:embed="rId3">
            <a:alphaModFix/>
          </a:blip>
          <a:stretch>
            <a:fillRect/>
          </a:stretch>
        </p:blipFill>
        <p:spPr>
          <a:xfrm>
            <a:off x="5148725" y="1229237"/>
            <a:ext cx="3157999" cy="2868100"/>
          </a:xfrm>
          <a:prstGeom prst="rect">
            <a:avLst/>
          </a:prstGeom>
          <a:noFill/>
          <a:ln>
            <a:noFill/>
          </a:ln>
        </p:spPr>
      </p:pic>
      <p:pic>
        <p:nvPicPr>
          <p:cNvPr id="294" name="Google Shape;294;p46" title="Screenshot 2025-04-25 162325.png"/>
          <p:cNvPicPr preferRelativeResize="0"/>
          <p:nvPr/>
        </p:nvPicPr>
        <p:blipFill>
          <a:blip r:embed="rId4">
            <a:alphaModFix/>
          </a:blip>
          <a:stretch>
            <a:fillRect/>
          </a:stretch>
        </p:blipFill>
        <p:spPr>
          <a:xfrm>
            <a:off x="550700" y="685612"/>
            <a:ext cx="3588386" cy="3955326"/>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298" name="Shape 298"/>
        <p:cNvGrpSpPr/>
        <p:nvPr/>
      </p:nvGrpSpPr>
      <p:grpSpPr>
        <a:xfrm>
          <a:off x="0" y="0"/>
          <a:ext cx="0" cy="0"/>
          <a:chOff x="0" y="0"/>
          <a:chExt cx="0" cy="0"/>
        </a:xfrm>
      </p:grpSpPr>
      <p:sp>
        <p:nvSpPr>
          <p:cNvPr id="299" name="Google Shape;299;p47"/>
          <p:cNvSpPr/>
          <p:nvPr/>
        </p:nvSpPr>
        <p:spPr>
          <a:xfrm>
            <a:off x="5859" y="0"/>
            <a:ext cx="1682720" cy="1813871"/>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00" name="Google Shape;300;p47"/>
          <p:cNvSpPr/>
          <p:nvPr/>
        </p:nvSpPr>
        <p:spPr>
          <a:xfrm>
            <a:off x="0" y="228169"/>
            <a:ext cx="2369638" cy="510069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sp>
        <p:nvSpPr>
          <p:cNvPr id="301" name="Google Shape;301;p47"/>
          <p:cNvSpPr txBox="1"/>
          <p:nvPr/>
        </p:nvSpPr>
        <p:spPr>
          <a:xfrm>
            <a:off x="1584225" y="1104775"/>
            <a:ext cx="6660000" cy="38667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7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600">
              <a:solidFill>
                <a:schemeClr val="accent4"/>
              </a:solidFill>
              <a:latin typeface="Times New Roman"/>
              <a:ea typeface="Times New Roman"/>
              <a:cs typeface="Times New Roman"/>
              <a:sym typeface="Times New Roman"/>
            </a:endParaRPr>
          </a:p>
        </p:txBody>
      </p:sp>
      <p:pic>
        <p:nvPicPr>
          <p:cNvPr id="302" name="Google Shape;302;p47" title="Screenshot 2025-04-25 123535.png"/>
          <p:cNvPicPr preferRelativeResize="0"/>
          <p:nvPr/>
        </p:nvPicPr>
        <p:blipFill>
          <a:blip r:embed="rId3">
            <a:alphaModFix/>
          </a:blip>
          <a:stretch>
            <a:fillRect/>
          </a:stretch>
        </p:blipFill>
        <p:spPr>
          <a:xfrm>
            <a:off x="568000" y="613552"/>
            <a:ext cx="8216401" cy="4126773"/>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06" name="Shape 306"/>
        <p:cNvGrpSpPr/>
        <p:nvPr/>
      </p:nvGrpSpPr>
      <p:grpSpPr>
        <a:xfrm>
          <a:off x="0" y="0"/>
          <a:ext cx="0" cy="0"/>
          <a:chOff x="0" y="0"/>
          <a:chExt cx="0" cy="0"/>
        </a:xfrm>
      </p:grpSpPr>
      <p:sp>
        <p:nvSpPr>
          <p:cNvPr id="307" name="Google Shape;307;p48"/>
          <p:cNvSpPr/>
          <p:nvPr/>
        </p:nvSpPr>
        <p:spPr>
          <a:xfrm>
            <a:off x="5859" y="0"/>
            <a:ext cx="1682720" cy="1813871"/>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08" name="Google Shape;308;p48"/>
          <p:cNvSpPr/>
          <p:nvPr/>
        </p:nvSpPr>
        <p:spPr>
          <a:xfrm>
            <a:off x="0" y="228169"/>
            <a:ext cx="2369638" cy="510069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sp>
        <p:nvSpPr>
          <p:cNvPr id="309" name="Google Shape;309;p48"/>
          <p:cNvSpPr txBox="1"/>
          <p:nvPr/>
        </p:nvSpPr>
        <p:spPr>
          <a:xfrm>
            <a:off x="1584225" y="1104775"/>
            <a:ext cx="6660000" cy="38667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7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600">
              <a:solidFill>
                <a:schemeClr val="accent4"/>
              </a:solidFill>
              <a:latin typeface="Times New Roman"/>
              <a:ea typeface="Times New Roman"/>
              <a:cs typeface="Times New Roman"/>
              <a:sym typeface="Times New Roman"/>
            </a:endParaRPr>
          </a:p>
        </p:txBody>
      </p:sp>
      <p:pic>
        <p:nvPicPr>
          <p:cNvPr id="310" name="Google Shape;310;p48" title="Screenshot 2025-04-25 123713.png"/>
          <p:cNvPicPr preferRelativeResize="0"/>
          <p:nvPr/>
        </p:nvPicPr>
        <p:blipFill>
          <a:blip r:embed="rId3">
            <a:alphaModFix/>
          </a:blip>
          <a:stretch>
            <a:fillRect/>
          </a:stretch>
        </p:blipFill>
        <p:spPr>
          <a:xfrm>
            <a:off x="367900" y="627025"/>
            <a:ext cx="8284774" cy="3889450"/>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314" name="Shape 314"/>
        <p:cNvGrpSpPr/>
        <p:nvPr/>
      </p:nvGrpSpPr>
      <p:grpSpPr>
        <a:xfrm>
          <a:off x="0" y="0"/>
          <a:ext cx="0" cy="0"/>
          <a:chOff x="0" y="0"/>
          <a:chExt cx="0" cy="0"/>
        </a:xfrm>
      </p:grpSpPr>
      <p:sp>
        <p:nvSpPr>
          <p:cNvPr id="315" name="Google Shape;315;p49"/>
          <p:cNvSpPr/>
          <p:nvPr/>
        </p:nvSpPr>
        <p:spPr>
          <a:xfrm>
            <a:off x="7405026" y="-291621"/>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16" name="Google Shape;316;p49"/>
          <p:cNvSpPr txBox="1"/>
          <p:nvPr/>
        </p:nvSpPr>
        <p:spPr>
          <a:xfrm>
            <a:off x="781650" y="1031825"/>
            <a:ext cx="7024800" cy="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2000">
              <a:solidFill>
                <a:schemeClr val="lt1"/>
              </a:solidFill>
              <a:latin typeface="Times New Roman"/>
              <a:ea typeface="Times New Roman"/>
              <a:cs typeface="Times New Roman"/>
              <a:sym typeface="Times New Roman"/>
            </a:endParaRPr>
          </a:p>
        </p:txBody>
      </p:sp>
      <p:pic>
        <p:nvPicPr>
          <p:cNvPr id="317" name="Google Shape;317;p49" title="Screenshot 2025-04-25 123608.png"/>
          <p:cNvPicPr preferRelativeResize="0"/>
          <p:nvPr/>
        </p:nvPicPr>
        <p:blipFill>
          <a:blip r:embed="rId3">
            <a:alphaModFix/>
          </a:blip>
          <a:stretch>
            <a:fillRect/>
          </a:stretch>
        </p:blipFill>
        <p:spPr>
          <a:xfrm>
            <a:off x="568025" y="479425"/>
            <a:ext cx="7895048" cy="4158574"/>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321" name="Shape 321"/>
        <p:cNvGrpSpPr/>
        <p:nvPr/>
      </p:nvGrpSpPr>
      <p:grpSpPr>
        <a:xfrm>
          <a:off x="0" y="0"/>
          <a:ext cx="0" cy="0"/>
          <a:chOff x="0" y="0"/>
          <a:chExt cx="0" cy="0"/>
        </a:xfrm>
      </p:grpSpPr>
      <p:sp>
        <p:nvSpPr>
          <p:cNvPr id="322" name="Google Shape;322;p50"/>
          <p:cNvSpPr/>
          <p:nvPr/>
        </p:nvSpPr>
        <p:spPr>
          <a:xfrm>
            <a:off x="7405026" y="-291621"/>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23" name="Google Shape;323;p50"/>
          <p:cNvSpPr txBox="1"/>
          <p:nvPr/>
        </p:nvSpPr>
        <p:spPr>
          <a:xfrm>
            <a:off x="781650" y="1031825"/>
            <a:ext cx="7024800" cy="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2000">
              <a:solidFill>
                <a:schemeClr val="lt1"/>
              </a:solidFill>
              <a:latin typeface="Times New Roman"/>
              <a:ea typeface="Times New Roman"/>
              <a:cs typeface="Times New Roman"/>
              <a:sym typeface="Times New Roman"/>
            </a:endParaRPr>
          </a:p>
        </p:txBody>
      </p:sp>
      <p:pic>
        <p:nvPicPr>
          <p:cNvPr id="324" name="Google Shape;324;p50" title="Screenshot 2025-04-25 123646.png"/>
          <p:cNvPicPr preferRelativeResize="0"/>
          <p:nvPr/>
        </p:nvPicPr>
        <p:blipFill>
          <a:blip r:embed="rId3">
            <a:alphaModFix/>
          </a:blip>
          <a:stretch>
            <a:fillRect/>
          </a:stretch>
        </p:blipFill>
        <p:spPr>
          <a:xfrm>
            <a:off x="544700" y="547188"/>
            <a:ext cx="8054601" cy="4049125"/>
          </a:xfrm>
          <a:prstGeom prst="rect">
            <a:avLst/>
          </a:prstGeom>
          <a:noFill/>
          <a:ln>
            <a:noFill/>
          </a:ln>
        </p:spPr>
      </p:pic>
    </p:spTree>
  </p:cSld>
  <p:clrMapOvr>
    <a:masterClrMapping/>
  </p:clrMapOvr>
  <mc:AlternateContent>
    <mc:Choice Requires="p14">
      <p:transition spd="slow" p14:dur="750">
        <p:push/>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328" name="Shape 328"/>
        <p:cNvGrpSpPr/>
        <p:nvPr/>
      </p:nvGrpSpPr>
      <p:grpSpPr>
        <a:xfrm>
          <a:off x="0" y="0"/>
          <a:ext cx="0" cy="0"/>
          <a:chOff x="0" y="0"/>
          <a:chExt cx="0" cy="0"/>
        </a:xfrm>
      </p:grpSpPr>
      <p:sp>
        <p:nvSpPr>
          <p:cNvPr id="329" name="Google Shape;329;p51"/>
          <p:cNvSpPr/>
          <p:nvPr/>
        </p:nvSpPr>
        <p:spPr>
          <a:xfrm>
            <a:off x="7420401" y="3954"/>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30" name="Google Shape;330;p51"/>
          <p:cNvSpPr txBox="1"/>
          <p:nvPr/>
        </p:nvSpPr>
        <p:spPr>
          <a:xfrm>
            <a:off x="441850" y="199300"/>
            <a:ext cx="4286400" cy="4944000"/>
          </a:xfrm>
          <a:prstGeom prst="rect">
            <a:avLst/>
          </a:prstGeom>
          <a:noFill/>
          <a:ln>
            <a:noFill/>
          </a:ln>
        </p:spPr>
        <p:txBody>
          <a:bodyPr anchorCtr="0" anchor="t" bIns="22850" lIns="45725" spcFirstLastPara="1" rIns="45725" wrap="square" tIns="22850">
            <a:noAutofit/>
          </a:bodyPr>
          <a:lstStyle/>
          <a:p>
            <a:pPr indent="0" lvl="0" marL="0" marR="0" rtl="0" algn="l">
              <a:spcBef>
                <a:spcPts val="0"/>
              </a:spcBef>
              <a:spcAft>
                <a:spcPts val="0"/>
              </a:spcAft>
              <a:buNone/>
            </a:pPr>
            <a:r>
              <a:rPr b="1" lang="en-GB" sz="2400">
                <a:solidFill>
                  <a:schemeClr val="lt2"/>
                </a:solidFill>
                <a:latin typeface="Times New Roman"/>
                <a:ea typeface="Times New Roman"/>
                <a:cs typeface="Times New Roman"/>
                <a:sym typeface="Times New Roman"/>
              </a:rPr>
              <a:t>Activity Diagram</a:t>
            </a:r>
            <a:endParaRPr b="1" sz="2400">
              <a:solidFill>
                <a:schemeClr val="lt2"/>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lt2"/>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1" lang="en-GB" sz="1600">
                <a:solidFill>
                  <a:schemeClr val="lt2"/>
                </a:solidFill>
                <a:latin typeface="Times New Roman"/>
                <a:ea typeface="Times New Roman"/>
                <a:cs typeface="Times New Roman"/>
                <a:sym typeface="Times New Roman"/>
              </a:rPr>
              <a:t>This flowchart illustrates a systematic process for detecting suspicious activity, beginning with real-time data collection from surveillance sources such as CCTV cameras or IoT sensors. The incoming data undergoes preprocessing to remove noise and enhance quality. Motion detection and behavior analysis algorithms are then applied to identify unusual patterns. Once flagged, the suspicious activities are validated through cross-checks with historical data or predefined rules. Verified incidents are logged, and alerts are generated for immediate response. </a:t>
            </a:r>
            <a:endParaRPr b="1" sz="1600">
              <a:solidFill>
                <a:schemeClr val="lt2"/>
              </a:solidFill>
              <a:latin typeface="Times New Roman"/>
              <a:ea typeface="Times New Roman"/>
              <a:cs typeface="Times New Roman"/>
              <a:sym typeface="Times New Roman"/>
            </a:endParaRPr>
          </a:p>
        </p:txBody>
      </p:sp>
      <p:pic>
        <p:nvPicPr>
          <p:cNvPr id="331" name="Google Shape;331;p51" title="activity.drawio.png"/>
          <p:cNvPicPr preferRelativeResize="0"/>
          <p:nvPr/>
        </p:nvPicPr>
        <p:blipFill>
          <a:blip r:embed="rId3">
            <a:alphaModFix/>
          </a:blip>
          <a:stretch>
            <a:fillRect/>
          </a:stretch>
        </p:blipFill>
        <p:spPr>
          <a:xfrm>
            <a:off x="5234350" y="306450"/>
            <a:ext cx="3127450" cy="4228950"/>
          </a:xfrm>
          <a:prstGeom prst="rect">
            <a:avLst/>
          </a:prstGeom>
          <a:noFill/>
          <a:ln>
            <a:noFill/>
          </a:ln>
        </p:spPr>
      </p:pic>
      <p:sp>
        <p:nvSpPr>
          <p:cNvPr id="332" name="Google Shape;332;p51"/>
          <p:cNvSpPr txBox="1"/>
          <p:nvPr/>
        </p:nvSpPr>
        <p:spPr>
          <a:xfrm>
            <a:off x="5174763" y="4712200"/>
            <a:ext cx="324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lt1"/>
                </a:solidFill>
                <a:latin typeface="Calibri"/>
                <a:ea typeface="Calibri"/>
                <a:cs typeface="Calibri"/>
                <a:sym typeface="Calibri"/>
              </a:rPr>
              <a:t>Fig-7: Activity Diagram</a:t>
            </a:r>
            <a:endParaRPr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36" name="Shape 336"/>
        <p:cNvGrpSpPr/>
        <p:nvPr/>
      </p:nvGrpSpPr>
      <p:grpSpPr>
        <a:xfrm>
          <a:off x="0" y="0"/>
          <a:ext cx="0" cy="0"/>
          <a:chOff x="0" y="0"/>
          <a:chExt cx="0" cy="0"/>
        </a:xfrm>
      </p:grpSpPr>
      <p:sp>
        <p:nvSpPr>
          <p:cNvPr id="337" name="Google Shape;337;p52"/>
          <p:cNvSpPr/>
          <p:nvPr/>
        </p:nvSpPr>
        <p:spPr>
          <a:xfrm>
            <a:off x="-1972451" y="-147472"/>
            <a:ext cx="3446716" cy="3715353"/>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38" name="Google Shape;338;p52"/>
          <p:cNvSpPr/>
          <p:nvPr/>
        </p:nvSpPr>
        <p:spPr>
          <a:xfrm rot="10800000">
            <a:off x="-981612" y="2434050"/>
            <a:ext cx="2513544" cy="2709450"/>
          </a:xfrm>
          <a:custGeom>
            <a:rect b="b" l="l" r="r" t="t"/>
            <a:pathLst>
              <a:path extrusionOk="0" h="1297940" w="1204093">
                <a:moveTo>
                  <a:pt x="0" y="0"/>
                </a:moveTo>
                <a:lnTo>
                  <a:pt x="602047" y="1297940"/>
                </a:lnTo>
                <a:lnTo>
                  <a:pt x="1204093" y="0"/>
                </a:lnTo>
                <a:close/>
              </a:path>
            </a:pathLst>
          </a:custGeom>
          <a:solidFill>
            <a:srgbClr val="311476"/>
          </a:solidFill>
          <a:ln>
            <a:noFill/>
          </a:ln>
        </p:spPr>
      </p:sp>
      <p:sp>
        <p:nvSpPr>
          <p:cNvPr id="339" name="Google Shape;339;p52"/>
          <p:cNvSpPr txBox="1"/>
          <p:nvPr/>
        </p:nvSpPr>
        <p:spPr>
          <a:xfrm>
            <a:off x="3140875" y="195900"/>
            <a:ext cx="3108900" cy="7692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Class Diagram</a:t>
            </a:r>
            <a:endParaRPr b="1" sz="2700">
              <a:solidFill>
                <a:schemeClr val="accent4"/>
              </a:solidFill>
              <a:latin typeface="Times New Roman"/>
              <a:ea typeface="Times New Roman"/>
              <a:cs typeface="Times New Roman"/>
              <a:sym typeface="Times New Roman"/>
            </a:endParaRPr>
          </a:p>
        </p:txBody>
      </p:sp>
      <p:sp>
        <p:nvSpPr>
          <p:cNvPr id="340" name="Google Shape;340;p52"/>
          <p:cNvSpPr txBox="1"/>
          <p:nvPr/>
        </p:nvSpPr>
        <p:spPr>
          <a:xfrm>
            <a:off x="826500" y="1029675"/>
            <a:ext cx="7491000" cy="140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dk1"/>
                </a:solidFill>
                <a:latin typeface="Times New Roman"/>
                <a:ea typeface="Times New Roman"/>
                <a:cs typeface="Times New Roman"/>
                <a:sym typeface="Times New Roman"/>
              </a:rPr>
              <a:t>The Sensor Input class captures real-time data from surveillance devices. This data is then cleaned and enhanced by the Preprocessor class. The Activity analyzer class applies motion detection and behavioral analysis algorithms to identify potentially suspicious actions. Finally, the Alert system class handles alert generation and reporting, enabling timely responses and ensuring the system closes the loop with actionable outputs</a:t>
            </a:r>
            <a:endParaRPr>
              <a:solidFill>
                <a:schemeClr val="dk1"/>
              </a:solidFill>
              <a:latin typeface="Times New Roman"/>
              <a:ea typeface="Times New Roman"/>
              <a:cs typeface="Times New Roman"/>
              <a:sym typeface="Times New Roman"/>
            </a:endParaRPr>
          </a:p>
        </p:txBody>
      </p:sp>
      <p:pic>
        <p:nvPicPr>
          <p:cNvPr id="341" name="Google Shape;341;p52" title="class2.drawio (1).png"/>
          <p:cNvPicPr preferRelativeResize="0"/>
          <p:nvPr/>
        </p:nvPicPr>
        <p:blipFill>
          <a:blip r:embed="rId3">
            <a:alphaModFix/>
          </a:blip>
          <a:stretch>
            <a:fillRect/>
          </a:stretch>
        </p:blipFill>
        <p:spPr>
          <a:xfrm>
            <a:off x="319450" y="2571750"/>
            <a:ext cx="8505100" cy="1876425"/>
          </a:xfrm>
          <a:prstGeom prst="rect">
            <a:avLst/>
          </a:prstGeom>
          <a:noFill/>
          <a:ln>
            <a:noFill/>
          </a:ln>
        </p:spPr>
      </p:pic>
      <p:sp>
        <p:nvSpPr>
          <p:cNvPr id="342" name="Google Shape;342;p52"/>
          <p:cNvSpPr txBox="1"/>
          <p:nvPr/>
        </p:nvSpPr>
        <p:spPr>
          <a:xfrm>
            <a:off x="1846500" y="4585950"/>
            <a:ext cx="5451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dk1"/>
                </a:solidFill>
                <a:latin typeface="Calibri"/>
                <a:ea typeface="Calibri"/>
                <a:cs typeface="Calibri"/>
                <a:sym typeface="Calibri"/>
              </a:rPr>
              <a:t>Fig-8: Class </a:t>
            </a:r>
            <a:r>
              <a:rPr lang="en-GB" sz="1600">
                <a:solidFill>
                  <a:schemeClr val="dk1"/>
                </a:solidFill>
                <a:latin typeface="Calibri"/>
                <a:ea typeface="Calibri"/>
                <a:cs typeface="Calibri"/>
                <a:sym typeface="Calibri"/>
              </a:rPr>
              <a:t>Diagram</a:t>
            </a:r>
            <a:endParaRPr sz="1600">
              <a:solidFill>
                <a:schemeClr val="dk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46" name="Shape 346"/>
        <p:cNvGrpSpPr/>
        <p:nvPr/>
      </p:nvGrpSpPr>
      <p:grpSpPr>
        <a:xfrm>
          <a:off x="0" y="0"/>
          <a:ext cx="0" cy="0"/>
          <a:chOff x="0" y="0"/>
          <a:chExt cx="0" cy="0"/>
        </a:xfrm>
      </p:grpSpPr>
      <p:sp>
        <p:nvSpPr>
          <p:cNvPr id="347" name="Google Shape;347;p53"/>
          <p:cNvSpPr txBox="1"/>
          <p:nvPr/>
        </p:nvSpPr>
        <p:spPr>
          <a:xfrm>
            <a:off x="2119800" y="385508"/>
            <a:ext cx="5387700" cy="415500"/>
          </a:xfrm>
          <a:prstGeom prst="rect">
            <a:avLst/>
          </a:prstGeom>
          <a:noFill/>
          <a:ln>
            <a:noFill/>
          </a:ln>
        </p:spPr>
        <p:txBody>
          <a:bodyPr anchorCtr="0" anchor="t" bIns="0" lIns="0" spcFirstLastPara="1" rIns="0" wrap="square" tIns="0">
            <a:spAutoFit/>
          </a:bodyPr>
          <a:lstStyle/>
          <a:p>
            <a:pPr indent="457200" lvl="0" marL="0" marR="0" rtl="0" algn="l">
              <a:lnSpc>
                <a:spcPct val="155555"/>
              </a:lnSpc>
              <a:spcBef>
                <a:spcPts val="0"/>
              </a:spcBef>
              <a:spcAft>
                <a:spcPts val="0"/>
              </a:spcAft>
              <a:buNone/>
            </a:pPr>
            <a:r>
              <a:rPr b="1" lang="en-GB" sz="2700">
                <a:solidFill>
                  <a:srgbClr val="311476"/>
                </a:solidFill>
                <a:latin typeface="Times New Roman"/>
                <a:ea typeface="Times New Roman"/>
                <a:cs typeface="Times New Roman"/>
                <a:sym typeface="Times New Roman"/>
              </a:rPr>
              <a:t>           Challenges</a:t>
            </a:r>
            <a:endParaRPr b="1" sz="2700" u="none">
              <a:solidFill>
                <a:srgbClr val="311476"/>
              </a:solidFill>
              <a:latin typeface="Times New Roman"/>
              <a:ea typeface="Times New Roman"/>
              <a:cs typeface="Times New Roman"/>
              <a:sym typeface="Times New Roman"/>
            </a:endParaRPr>
          </a:p>
        </p:txBody>
      </p:sp>
      <p:sp>
        <p:nvSpPr>
          <p:cNvPr id="348" name="Google Shape;348;p53"/>
          <p:cNvSpPr txBox="1"/>
          <p:nvPr/>
        </p:nvSpPr>
        <p:spPr>
          <a:xfrm>
            <a:off x="2400377" y="1428680"/>
            <a:ext cx="4460721" cy="26924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GB" sz="1500" u="none">
                <a:solidFill>
                  <a:srgbClr val="311476"/>
                </a:solidFill>
                <a:latin typeface="Public Sans"/>
                <a:ea typeface="Public Sans"/>
                <a:cs typeface="Public Sans"/>
                <a:sym typeface="Public Sans"/>
              </a:rPr>
              <a:t>. </a:t>
            </a:r>
            <a:endParaRPr sz="1500" u="none">
              <a:solidFill>
                <a:srgbClr val="311476"/>
              </a:solidFill>
              <a:latin typeface="Public Sans"/>
              <a:ea typeface="Public Sans"/>
              <a:cs typeface="Public Sans"/>
              <a:sym typeface="Public Sans"/>
            </a:endParaRPr>
          </a:p>
        </p:txBody>
      </p:sp>
      <p:sp>
        <p:nvSpPr>
          <p:cNvPr id="349" name="Google Shape;349;p53"/>
          <p:cNvSpPr/>
          <p:nvPr/>
        </p:nvSpPr>
        <p:spPr>
          <a:xfrm>
            <a:off x="-836914" y="0"/>
            <a:ext cx="1673689" cy="1804137"/>
          </a:xfrm>
          <a:custGeom>
            <a:rect b="b" l="l" r="r" t="t"/>
            <a:pathLst>
              <a:path extrusionOk="0" h="1297940" w="1204093">
                <a:moveTo>
                  <a:pt x="0" y="0"/>
                </a:moveTo>
                <a:lnTo>
                  <a:pt x="602047" y="1297940"/>
                </a:lnTo>
                <a:lnTo>
                  <a:pt x="1204093" y="0"/>
                </a:lnTo>
                <a:close/>
              </a:path>
            </a:pathLst>
          </a:custGeom>
          <a:solidFill>
            <a:srgbClr val="3B57F4"/>
          </a:solidFill>
          <a:ln>
            <a:noFill/>
          </a:ln>
        </p:spPr>
      </p:sp>
      <p:sp>
        <p:nvSpPr>
          <p:cNvPr id="350" name="Google Shape;350;p53"/>
          <p:cNvSpPr/>
          <p:nvPr/>
        </p:nvSpPr>
        <p:spPr>
          <a:xfrm rot="10800000">
            <a:off x="8383424" y="3339363"/>
            <a:ext cx="1673689" cy="1804137"/>
          </a:xfrm>
          <a:custGeom>
            <a:rect b="b" l="l" r="r" t="t"/>
            <a:pathLst>
              <a:path extrusionOk="0" h="1297940" w="1204093">
                <a:moveTo>
                  <a:pt x="0" y="0"/>
                </a:moveTo>
                <a:lnTo>
                  <a:pt x="602047" y="1297940"/>
                </a:lnTo>
                <a:lnTo>
                  <a:pt x="1204093" y="0"/>
                </a:lnTo>
                <a:close/>
              </a:path>
            </a:pathLst>
          </a:custGeom>
          <a:solidFill>
            <a:srgbClr val="311476"/>
          </a:solidFill>
          <a:ln>
            <a:noFill/>
          </a:ln>
        </p:spPr>
      </p:sp>
      <p:sp>
        <p:nvSpPr>
          <p:cNvPr id="351" name="Google Shape;351;p53"/>
          <p:cNvSpPr txBox="1"/>
          <p:nvPr/>
        </p:nvSpPr>
        <p:spPr>
          <a:xfrm>
            <a:off x="240588" y="1005325"/>
            <a:ext cx="8662800" cy="41712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accent4"/>
              </a:buClr>
              <a:buSzPts val="1500"/>
              <a:buChar char="●"/>
            </a:pPr>
            <a:r>
              <a:rPr b="1" lang="en-GB" sz="1600">
                <a:solidFill>
                  <a:schemeClr val="accent4"/>
                </a:solidFill>
                <a:latin typeface="Times New Roman"/>
                <a:ea typeface="Times New Roman"/>
                <a:cs typeface="Times New Roman"/>
                <a:sym typeface="Times New Roman"/>
              </a:rPr>
              <a:t>Limited Training Data:</a:t>
            </a:r>
            <a:r>
              <a:rPr lang="en-GB" sz="1500">
                <a:solidFill>
                  <a:schemeClr val="accent4"/>
                </a:solidFill>
                <a:latin typeface="Times New Roman"/>
                <a:ea typeface="Times New Roman"/>
                <a:cs typeface="Times New Roman"/>
                <a:sym typeface="Times New Roman"/>
              </a:rPr>
              <a:t> It’s hard and costly to gather enough underwater images to train models effectively, making it tough for models to work well in all scenarios.</a:t>
            </a:r>
            <a:endParaRPr sz="15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500">
              <a:solidFill>
                <a:schemeClr val="accent4"/>
              </a:solidFill>
              <a:latin typeface="Times New Roman"/>
              <a:ea typeface="Times New Roman"/>
              <a:cs typeface="Times New Roman"/>
              <a:sym typeface="Times New Roman"/>
            </a:endParaRPr>
          </a:p>
          <a:p>
            <a:pPr indent="-323850" lvl="0" marL="457200" rtl="0" algn="just">
              <a:spcBef>
                <a:spcPts val="0"/>
              </a:spcBef>
              <a:spcAft>
                <a:spcPts val="0"/>
              </a:spcAft>
              <a:buClr>
                <a:schemeClr val="accent4"/>
              </a:buClr>
              <a:buSzPts val="1500"/>
              <a:buChar char="●"/>
            </a:pPr>
            <a:r>
              <a:rPr b="1" lang="en-GB" sz="1600">
                <a:solidFill>
                  <a:schemeClr val="accent4"/>
                </a:solidFill>
                <a:latin typeface="Times New Roman"/>
                <a:ea typeface="Times New Roman"/>
                <a:cs typeface="Times New Roman"/>
                <a:sym typeface="Times New Roman"/>
              </a:rPr>
              <a:t>Lack of GPU:</a:t>
            </a:r>
            <a:r>
              <a:rPr lang="en-GB" sz="1500">
                <a:solidFill>
                  <a:schemeClr val="accent4"/>
                </a:solidFill>
                <a:latin typeface="Times New Roman"/>
                <a:ea typeface="Times New Roman"/>
                <a:cs typeface="Times New Roman"/>
                <a:sym typeface="Times New Roman"/>
              </a:rPr>
              <a:t> Light underwater changes a lot based on depth, water clarity, and artificial lights. Models must handle these variations well.</a:t>
            </a:r>
            <a:endParaRPr sz="15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500">
              <a:solidFill>
                <a:schemeClr val="accent4"/>
              </a:solidFill>
              <a:latin typeface="Times New Roman"/>
              <a:ea typeface="Times New Roman"/>
              <a:cs typeface="Times New Roman"/>
              <a:sym typeface="Times New Roman"/>
            </a:endParaRPr>
          </a:p>
          <a:p>
            <a:pPr indent="-323850" lvl="0" marL="457200" rtl="0" algn="just">
              <a:spcBef>
                <a:spcPts val="0"/>
              </a:spcBef>
              <a:spcAft>
                <a:spcPts val="0"/>
              </a:spcAft>
              <a:buClr>
                <a:schemeClr val="accent4"/>
              </a:buClr>
              <a:buSzPts val="1500"/>
              <a:buChar char="●"/>
            </a:pPr>
            <a:r>
              <a:rPr b="1" lang="en-GB" sz="1600">
                <a:solidFill>
                  <a:schemeClr val="accent4"/>
                </a:solidFill>
                <a:latin typeface="Times New Roman"/>
                <a:ea typeface="Times New Roman"/>
                <a:cs typeface="Times New Roman"/>
                <a:sym typeface="Times New Roman"/>
              </a:rPr>
              <a:t>Noisy Images</a:t>
            </a:r>
            <a:r>
              <a:rPr b="1" lang="en-GB" sz="1600">
                <a:solidFill>
                  <a:schemeClr val="accent4"/>
                </a:solidFill>
                <a:latin typeface="Times New Roman"/>
                <a:ea typeface="Times New Roman"/>
                <a:cs typeface="Times New Roman"/>
                <a:sym typeface="Times New Roman"/>
              </a:rPr>
              <a:t>:</a:t>
            </a:r>
            <a:r>
              <a:rPr lang="en-GB" sz="1500">
                <a:solidFill>
                  <a:schemeClr val="accent4"/>
                </a:solidFill>
                <a:latin typeface="Times New Roman"/>
                <a:ea typeface="Times New Roman"/>
                <a:cs typeface="Times New Roman"/>
                <a:sym typeface="Times New Roman"/>
              </a:rPr>
              <a:t> Sensors and low light often create noisy or unclear images, which confuse detection systems.</a:t>
            </a:r>
            <a:endParaRPr sz="15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600">
              <a:solidFill>
                <a:schemeClr val="accent4"/>
              </a:solidFill>
              <a:latin typeface="Times New Roman"/>
              <a:ea typeface="Times New Roman"/>
              <a:cs typeface="Times New Roman"/>
              <a:sym typeface="Times New Roman"/>
            </a:endParaRPr>
          </a:p>
          <a:p>
            <a:pPr indent="-323850" lvl="0" marL="457200" rtl="0" algn="just">
              <a:spcBef>
                <a:spcPts val="0"/>
              </a:spcBef>
              <a:spcAft>
                <a:spcPts val="0"/>
              </a:spcAft>
              <a:buClr>
                <a:schemeClr val="accent4"/>
              </a:buClr>
              <a:buSzPts val="1500"/>
              <a:buChar char="●"/>
            </a:pPr>
            <a:r>
              <a:rPr b="1" lang="en-GB" sz="1600">
                <a:solidFill>
                  <a:schemeClr val="accent4"/>
                </a:solidFill>
                <a:latin typeface="Times New Roman"/>
                <a:ea typeface="Times New Roman"/>
                <a:cs typeface="Times New Roman"/>
                <a:sym typeface="Times New Roman"/>
              </a:rPr>
              <a:t>Hidden or Overlapping Objects:</a:t>
            </a:r>
            <a:r>
              <a:rPr lang="en-GB" sz="1500">
                <a:solidFill>
                  <a:schemeClr val="accent4"/>
                </a:solidFill>
                <a:latin typeface="Times New Roman"/>
                <a:ea typeface="Times New Roman"/>
                <a:cs typeface="Times New Roman"/>
                <a:sym typeface="Times New Roman"/>
              </a:rPr>
              <a:t> Objects can be blocked by other objects or blend into the background, making them tricky to spot.</a:t>
            </a:r>
            <a:endParaRPr sz="1500">
              <a:solidFill>
                <a:schemeClr val="accent4"/>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500">
              <a:solidFill>
                <a:schemeClr val="accent4"/>
              </a:solidFill>
              <a:latin typeface="Times New Roman"/>
              <a:ea typeface="Times New Roman"/>
              <a:cs typeface="Times New Roman"/>
              <a:sym typeface="Times New Roman"/>
            </a:endParaRPr>
          </a:p>
          <a:p>
            <a:pPr indent="-323850" lvl="0" marL="457200" rtl="0" algn="just">
              <a:spcBef>
                <a:spcPts val="0"/>
              </a:spcBef>
              <a:spcAft>
                <a:spcPts val="0"/>
              </a:spcAft>
              <a:buClr>
                <a:schemeClr val="accent4"/>
              </a:buClr>
              <a:buSzPts val="1500"/>
              <a:buChar char="●"/>
            </a:pPr>
            <a:r>
              <a:rPr b="1" lang="en-GB" sz="1600">
                <a:solidFill>
                  <a:schemeClr val="accent4"/>
                </a:solidFill>
                <a:latin typeface="Times New Roman"/>
                <a:ea typeface="Times New Roman"/>
                <a:cs typeface="Times New Roman"/>
                <a:sym typeface="Times New Roman"/>
              </a:rPr>
              <a:t>Lack of Subscriptions:</a:t>
            </a:r>
            <a:r>
              <a:rPr lang="en-GB" sz="1500">
                <a:solidFill>
                  <a:schemeClr val="accent4"/>
                </a:solidFill>
                <a:latin typeface="Times New Roman"/>
                <a:ea typeface="Times New Roman"/>
                <a:cs typeface="Times New Roman"/>
                <a:sym typeface="Times New Roman"/>
              </a:rPr>
              <a:t> The AWS cloud storage, real-time alerts and GPU access subscriptions are lack.</a:t>
            </a:r>
            <a:endParaRPr sz="15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45" name="Shape 145"/>
        <p:cNvGrpSpPr/>
        <p:nvPr/>
      </p:nvGrpSpPr>
      <p:grpSpPr>
        <a:xfrm>
          <a:off x="0" y="0"/>
          <a:ext cx="0" cy="0"/>
          <a:chOff x="0" y="0"/>
          <a:chExt cx="0" cy="0"/>
        </a:xfrm>
      </p:grpSpPr>
      <p:sp>
        <p:nvSpPr>
          <p:cNvPr id="146" name="Google Shape;146;p27"/>
          <p:cNvSpPr txBox="1"/>
          <p:nvPr/>
        </p:nvSpPr>
        <p:spPr>
          <a:xfrm>
            <a:off x="1561981" y="304511"/>
            <a:ext cx="4342500" cy="415500"/>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1" lang="en-GB" sz="2700" u="none">
                <a:solidFill>
                  <a:srgbClr val="311476"/>
                </a:solidFill>
                <a:latin typeface="Times New Roman"/>
                <a:ea typeface="Times New Roman"/>
                <a:cs typeface="Times New Roman"/>
                <a:sym typeface="Times New Roman"/>
              </a:rPr>
              <a:t>TABLE OF CONTENTS</a:t>
            </a:r>
            <a:endParaRPr b="1" sz="2700" u="none">
              <a:solidFill>
                <a:srgbClr val="311476"/>
              </a:solidFill>
              <a:latin typeface="Times New Roman"/>
              <a:ea typeface="Times New Roman"/>
              <a:cs typeface="Times New Roman"/>
              <a:sym typeface="Times New Roman"/>
            </a:endParaRPr>
          </a:p>
        </p:txBody>
      </p:sp>
      <p:sp>
        <p:nvSpPr>
          <p:cNvPr id="147" name="Google Shape;147;p27"/>
          <p:cNvSpPr txBox="1"/>
          <p:nvPr/>
        </p:nvSpPr>
        <p:spPr>
          <a:xfrm>
            <a:off x="1561975" y="843000"/>
            <a:ext cx="4055700" cy="3925200"/>
          </a:xfrm>
          <a:prstGeom prst="rect">
            <a:avLst/>
          </a:prstGeom>
          <a:noFill/>
          <a:ln>
            <a:noFill/>
          </a:ln>
        </p:spPr>
        <p:txBody>
          <a:bodyPr anchorCtr="0" anchor="t" bIns="0" lIns="0" spcFirstLastPara="1" rIns="0" wrap="square" tIns="0">
            <a:spAutoFit/>
          </a:bodyPr>
          <a:lstStyle/>
          <a:p>
            <a:pPr indent="-260350" lvl="0" marL="254000" marR="0" rtl="0" algn="l">
              <a:lnSpc>
                <a:spcPct val="140000"/>
              </a:lnSpc>
              <a:spcBef>
                <a:spcPts val="0"/>
              </a:spcBef>
              <a:spcAft>
                <a:spcPts val="0"/>
              </a:spcAft>
              <a:buClr>
                <a:schemeClr val="accent4"/>
              </a:buClr>
              <a:buSzPts val="1700"/>
              <a:buFont typeface="Calibri"/>
              <a:buChar char="●"/>
            </a:pPr>
            <a:r>
              <a:rPr lang="en-GB" sz="1700" u="none">
                <a:solidFill>
                  <a:schemeClr val="accent4"/>
                </a:solidFill>
                <a:latin typeface="Times New Roman"/>
                <a:ea typeface="Times New Roman"/>
                <a:cs typeface="Times New Roman"/>
                <a:sym typeface="Times New Roman"/>
              </a:rPr>
              <a:t>Abstract</a:t>
            </a:r>
            <a:endParaRPr sz="1700" u="none">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Calibri"/>
              <a:buChar char="●"/>
            </a:pPr>
            <a:r>
              <a:rPr lang="en-GB" sz="1700" u="none">
                <a:solidFill>
                  <a:schemeClr val="accent4"/>
                </a:solidFill>
                <a:latin typeface="Times New Roman"/>
                <a:ea typeface="Times New Roman"/>
                <a:cs typeface="Times New Roman"/>
                <a:sym typeface="Times New Roman"/>
              </a:rPr>
              <a:t>Introduction </a:t>
            </a:r>
            <a:endParaRPr sz="1700" u="none">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Calibri"/>
              <a:buChar char="●"/>
            </a:pPr>
            <a:r>
              <a:rPr lang="en-GB" sz="1700">
                <a:solidFill>
                  <a:schemeClr val="accent4"/>
                </a:solidFill>
                <a:latin typeface="Times New Roman"/>
                <a:ea typeface="Times New Roman"/>
                <a:cs typeface="Times New Roman"/>
                <a:sym typeface="Times New Roman"/>
              </a:rPr>
              <a:t>Existi</a:t>
            </a:r>
            <a:r>
              <a:rPr lang="en-GB" sz="1700">
                <a:solidFill>
                  <a:schemeClr val="accent4"/>
                </a:solidFill>
                <a:latin typeface="Times New Roman"/>
                <a:ea typeface="Times New Roman"/>
                <a:cs typeface="Times New Roman"/>
                <a:sym typeface="Times New Roman"/>
              </a:rPr>
              <a:t>ng systems</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Calibri"/>
              <a:buChar char="●"/>
            </a:pPr>
            <a:r>
              <a:rPr lang="en-GB" sz="1700">
                <a:solidFill>
                  <a:schemeClr val="accent4"/>
                </a:solidFill>
                <a:latin typeface="Times New Roman"/>
                <a:ea typeface="Times New Roman"/>
                <a:cs typeface="Times New Roman"/>
                <a:sym typeface="Times New Roman"/>
              </a:rPr>
              <a:t>Proposed models </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Hardware &amp; Software requirements</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Dataset collection</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YOLO v8</a:t>
            </a:r>
            <a:r>
              <a:rPr lang="en-GB" sz="1700">
                <a:solidFill>
                  <a:schemeClr val="accent4"/>
                </a:solidFill>
                <a:latin typeface="Times New Roman"/>
                <a:ea typeface="Times New Roman"/>
                <a:cs typeface="Times New Roman"/>
                <a:sym typeface="Times New Roman"/>
              </a:rPr>
              <a:t> model</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Implementation</a:t>
            </a:r>
            <a:r>
              <a:rPr lang="en-GB" sz="1700">
                <a:solidFill>
                  <a:schemeClr val="accent4"/>
                </a:solidFill>
                <a:latin typeface="Times New Roman"/>
                <a:ea typeface="Times New Roman"/>
                <a:cs typeface="Times New Roman"/>
                <a:sym typeface="Times New Roman"/>
              </a:rPr>
              <a:t> </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Challenges</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Future Scope</a:t>
            </a:r>
            <a:endParaRPr sz="1700">
              <a:solidFill>
                <a:schemeClr val="accent4"/>
              </a:solidFill>
              <a:latin typeface="Times New Roman"/>
              <a:ea typeface="Times New Roman"/>
              <a:cs typeface="Times New Roman"/>
              <a:sym typeface="Times New Roman"/>
            </a:endParaRPr>
          </a:p>
          <a:p>
            <a:pPr indent="-260350" lvl="0" marL="254000" marR="0" rtl="0" algn="l">
              <a:lnSpc>
                <a:spcPct val="140000"/>
              </a:lnSpc>
              <a:spcBef>
                <a:spcPts val="0"/>
              </a:spcBef>
              <a:spcAft>
                <a:spcPts val="0"/>
              </a:spcAft>
              <a:buClr>
                <a:schemeClr val="accent4"/>
              </a:buClr>
              <a:buSzPts val="1700"/>
              <a:buFont typeface="Times New Roman"/>
              <a:buChar char="●"/>
            </a:pPr>
            <a:r>
              <a:rPr lang="en-GB" sz="1700">
                <a:solidFill>
                  <a:schemeClr val="accent4"/>
                </a:solidFill>
                <a:latin typeface="Times New Roman"/>
                <a:ea typeface="Times New Roman"/>
                <a:cs typeface="Times New Roman"/>
                <a:sym typeface="Times New Roman"/>
              </a:rPr>
              <a:t>Conclusion</a:t>
            </a:r>
            <a:endParaRPr sz="1700">
              <a:solidFill>
                <a:schemeClr val="accent4"/>
              </a:solidFill>
              <a:latin typeface="Times New Roman"/>
              <a:ea typeface="Times New Roman"/>
              <a:cs typeface="Times New Roman"/>
              <a:sym typeface="Times New Roman"/>
            </a:endParaRPr>
          </a:p>
        </p:txBody>
      </p:sp>
      <p:sp>
        <p:nvSpPr>
          <p:cNvPr id="148" name="Google Shape;148;p27"/>
          <p:cNvSpPr/>
          <p:nvPr/>
        </p:nvSpPr>
        <p:spPr>
          <a:xfrm>
            <a:off x="-47625" y="0"/>
            <a:ext cx="1648143" cy="5143500"/>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49" name="Google Shape;149;p27"/>
          <p:cNvSpPr/>
          <p:nvPr/>
        </p:nvSpPr>
        <p:spPr>
          <a:xfrm>
            <a:off x="-47625" y="0"/>
            <a:ext cx="1673828" cy="1804286"/>
          </a:xfrm>
          <a:custGeom>
            <a:rect b="b" l="l" r="r" t="t"/>
            <a:pathLst>
              <a:path extrusionOk="0" h="1297940" w="1204093">
                <a:moveTo>
                  <a:pt x="0" y="0"/>
                </a:moveTo>
                <a:lnTo>
                  <a:pt x="602047" y="1297940"/>
                </a:lnTo>
                <a:lnTo>
                  <a:pt x="1204093" y="0"/>
                </a:lnTo>
                <a:close/>
              </a:path>
            </a:pathLst>
          </a:custGeom>
          <a:solidFill>
            <a:srgbClr val="311476"/>
          </a:solidFill>
          <a:ln>
            <a:noFill/>
          </a:ln>
        </p:spPr>
      </p:sp>
    </p:spTree>
  </p:cSld>
  <p:clrMapOvr>
    <a:masterClrMapping/>
  </p:clrMapOvr>
  <mc:AlternateContent>
    <mc:Choice Requires="p14">
      <p:transition spd="slow" p14:dur="750">
        <p:p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p:nvPr/>
        </p:nvSpPr>
        <p:spPr>
          <a:xfrm rot="10800000">
            <a:off x="7810749" y="6425"/>
            <a:ext cx="1352166" cy="2910563"/>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357" name="Google Shape;357;p54"/>
          <p:cNvSpPr/>
          <p:nvPr/>
        </p:nvSpPr>
        <p:spPr>
          <a:xfrm>
            <a:off x="0" y="1658861"/>
            <a:ext cx="1619922" cy="3486912"/>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sp>
        <p:nvSpPr>
          <p:cNvPr id="358" name="Google Shape;358;p54"/>
          <p:cNvSpPr txBox="1"/>
          <p:nvPr/>
        </p:nvSpPr>
        <p:spPr>
          <a:xfrm>
            <a:off x="2877600" y="308075"/>
            <a:ext cx="3388800" cy="428700"/>
          </a:xfrm>
          <a:prstGeom prst="rect">
            <a:avLst/>
          </a:prstGeom>
          <a:noFill/>
          <a:ln>
            <a:noFill/>
          </a:ln>
        </p:spPr>
        <p:txBody>
          <a:bodyPr anchorCtr="0" anchor="t" bIns="91425" lIns="91425" spcFirstLastPara="1" rIns="91425" wrap="square" tIns="91425">
            <a:noAutofit/>
          </a:bodyPr>
          <a:lstStyle/>
          <a:p>
            <a:pPr indent="0" lvl="0" marL="0" rtl="0" algn="ctr">
              <a:lnSpc>
                <a:spcPct val="155555"/>
              </a:lnSpc>
              <a:spcBef>
                <a:spcPts val="0"/>
              </a:spcBef>
              <a:spcAft>
                <a:spcPts val="0"/>
              </a:spcAft>
              <a:buClr>
                <a:schemeClr val="dk1"/>
              </a:buClr>
              <a:buFont typeface="Arial"/>
              <a:buNone/>
            </a:pPr>
            <a:r>
              <a:rPr b="1" lang="en-GB" sz="2700">
                <a:solidFill>
                  <a:srgbClr val="311476"/>
                </a:solidFill>
                <a:latin typeface="Times New Roman"/>
                <a:ea typeface="Times New Roman"/>
                <a:cs typeface="Times New Roman"/>
                <a:sym typeface="Times New Roman"/>
              </a:rPr>
              <a:t>Future Scope </a:t>
            </a:r>
            <a:endParaRPr sz="1600">
              <a:solidFill>
                <a:schemeClr val="dk1"/>
              </a:solidFill>
              <a:latin typeface="Calibri"/>
              <a:ea typeface="Calibri"/>
              <a:cs typeface="Calibri"/>
              <a:sym typeface="Calibri"/>
            </a:endParaRPr>
          </a:p>
        </p:txBody>
      </p:sp>
      <p:sp>
        <p:nvSpPr>
          <p:cNvPr id="359" name="Google Shape;359;p54"/>
          <p:cNvSpPr txBox="1"/>
          <p:nvPr/>
        </p:nvSpPr>
        <p:spPr>
          <a:xfrm>
            <a:off x="1224650" y="1261125"/>
            <a:ext cx="7176000" cy="349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chemeClr val="accent4"/>
                </a:solidFill>
                <a:latin typeface="Times New Roman"/>
                <a:ea typeface="Times New Roman"/>
                <a:cs typeface="Times New Roman"/>
                <a:sym typeface="Times New Roman"/>
              </a:rPr>
              <a:t>The future scope of this project includes expanding the system to detect a wider range of suspicious activities, such as violence, theft, or unauthorized access. Integrating advanced features like facial recognition and behavior analysis could further improve detection accuracy. Additionally, the system could be scaled to support multiple camera feeds, enabling large-scale surveillance across multiple locations.</a:t>
            </a:r>
            <a:endParaRPr sz="1800">
              <a:solidFill>
                <a:schemeClr val="accent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57F4"/>
        </a:solidFill>
      </p:bgPr>
    </p:bg>
    <p:spTree>
      <p:nvGrpSpPr>
        <p:cNvPr id="363" name="Shape 363"/>
        <p:cNvGrpSpPr/>
        <p:nvPr/>
      </p:nvGrpSpPr>
      <p:grpSpPr>
        <a:xfrm>
          <a:off x="0" y="0"/>
          <a:ext cx="0" cy="0"/>
          <a:chOff x="0" y="0"/>
          <a:chExt cx="0" cy="0"/>
        </a:xfrm>
      </p:grpSpPr>
      <p:sp>
        <p:nvSpPr>
          <p:cNvPr id="364" name="Google Shape;364;p55"/>
          <p:cNvSpPr txBox="1"/>
          <p:nvPr/>
        </p:nvSpPr>
        <p:spPr>
          <a:xfrm>
            <a:off x="2136450" y="571600"/>
            <a:ext cx="4871100" cy="446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GB" sz="2900">
                <a:solidFill>
                  <a:srgbClr val="F4F4F4"/>
                </a:solidFill>
                <a:latin typeface="Times New Roman"/>
                <a:ea typeface="Times New Roman"/>
                <a:cs typeface="Times New Roman"/>
                <a:sym typeface="Times New Roman"/>
              </a:rPr>
              <a:t>       </a:t>
            </a:r>
            <a:r>
              <a:rPr b="1" lang="en-GB" sz="2700" u="none">
                <a:solidFill>
                  <a:srgbClr val="F4F4F4"/>
                </a:solidFill>
                <a:latin typeface="Times New Roman"/>
                <a:ea typeface="Times New Roman"/>
                <a:cs typeface="Times New Roman"/>
                <a:sym typeface="Times New Roman"/>
              </a:rPr>
              <a:t>Conclusion</a:t>
            </a:r>
            <a:endParaRPr b="1" sz="2700" u="none">
              <a:solidFill>
                <a:srgbClr val="F4F4F4"/>
              </a:solidFill>
              <a:latin typeface="Times New Roman"/>
              <a:ea typeface="Times New Roman"/>
              <a:cs typeface="Times New Roman"/>
              <a:sym typeface="Times New Roman"/>
            </a:endParaRPr>
          </a:p>
        </p:txBody>
      </p:sp>
      <p:sp>
        <p:nvSpPr>
          <p:cNvPr id="365" name="Google Shape;365;p55"/>
          <p:cNvSpPr txBox="1"/>
          <p:nvPr/>
        </p:nvSpPr>
        <p:spPr>
          <a:xfrm>
            <a:off x="723900" y="1238250"/>
            <a:ext cx="7984800" cy="3417000"/>
          </a:xfrm>
          <a:prstGeom prst="rect">
            <a:avLst/>
          </a:prstGeom>
          <a:noFill/>
          <a:ln>
            <a:noFill/>
          </a:ln>
        </p:spPr>
        <p:txBody>
          <a:bodyPr anchorCtr="0" anchor="t" bIns="0" lIns="0" spcFirstLastPara="1" rIns="0" wrap="square" tIns="0">
            <a:noAutofit/>
          </a:bodyPr>
          <a:lstStyle/>
          <a:p>
            <a:pPr indent="0" lvl="0" marL="0" marR="0" rtl="0" algn="just">
              <a:lnSpc>
                <a:spcPct val="116666"/>
              </a:lnSpc>
              <a:spcBef>
                <a:spcPts val="0"/>
              </a:spcBef>
              <a:spcAft>
                <a:spcPts val="0"/>
              </a:spcAft>
              <a:buNone/>
            </a:pPr>
            <a:r>
              <a:t/>
            </a:r>
            <a:endParaRPr b="1" sz="1900">
              <a:solidFill>
                <a:schemeClr val="lt2"/>
              </a:solidFill>
              <a:latin typeface="Times New Roman"/>
              <a:ea typeface="Times New Roman"/>
              <a:cs typeface="Times New Roman"/>
              <a:sym typeface="Times New Roman"/>
            </a:endParaRPr>
          </a:p>
          <a:p>
            <a:pPr indent="0" lvl="0" marL="0" marR="0" rtl="0" algn="just">
              <a:lnSpc>
                <a:spcPct val="140000"/>
              </a:lnSpc>
              <a:spcBef>
                <a:spcPts val="0"/>
              </a:spcBef>
              <a:spcAft>
                <a:spcPts val="0"/>
              </a:spcAft>
              <a:buNone/>
            </a:pPr>
            <a:r>
              <a:rPr lang="en-GB" sz="1700" u="none">
                <a:solidFill>
                  <a:srgbClr val="F4F4F4"/>
                </a:solidFill>
                <a:latin typeface="Times New Roman"/>
                <a:ea typeface="Times New Roman"/>
                <a:cs typeface="Times New Roman"/>
                <a:sym typeface="Times New Roman"/>
              </a:rPr>
              <a:t> 	</a:t>
            </a:r>
            <a:r>
              <a:rPr lang="en-GB" sz="1600">
                <a:solidFill>
                  <a:srgbClr val="F4F4F4"/>
                </a:solidFill>
                <a:latin typeface="Times New Roman"/>
                <a:ea typeface="Times New Roman"/>
                <a:cs typeface="Times New Roman"/>
                <a:sym typeface="Times New Roman"/>
              </a:rPr>
              <a:t>The Suspicious Activity Detection System leverages advanced AI techniques to enhance security by automatically identifying potential threats in CCTV footage. By integrating YOLO for object detection and using Flask JWT for secure user authentication, the system offers an efficient and reliable solution for monitoring and responding to suspicious activities. The ability to analyze both uploaded videos and live feeds in real-time ensures quick action, minimizing the need for manual monitoring and improving overall safety. This project demonstrates the power of AI in real-world security applications, making it easier to spot and address potential dangers promptly.</a:t>
            </a:r>
            <a:endParaRPr sz="1500" u="none">
              <a:solidFill>
                <a:srgbClr val="F4F4F4"/>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69" name="Shape 369"/>
        <p:cNvGrpSpPr/>
        <p:nvPr/>
      </p:nvGrpSpPr>
      <p:grpSpPr>
        <a:xfrm>
          <a:off x="0" y="0"/>
          <a:ext cx="0" cy="0"/>
          <a:chOff x="0" y="0"/>
          <a:chExt cx="0" cy="0"/>
        </a:xfrm>
      </p:grpSpPr>
      <p:sp>
        <p:nvSpPr>
          <p:cNvPr id="370" name="Google Shape;370;p56"/>
          <p:cNvSpPr txBox="1"/>
          <p:nvPr/>
        </p:nvSpPr>
        <p:spPr>
          <a:xfrm>
            <a:off x="1752456" y="2419352"/>
            <a:ext cx="6054300" cy="646500"/>
          </a:xfrm>
          <a:prstGeom prst="rect">
            <a:avLst/>
          </a:prstGeom>
          <a:noFill/>
          <a:ln>
            <a:noFill/>
          </a:ln>
        </p:spPr>
        <p:txBody>
          <a:bodyPr anchorCtr="0" anchor="t" bIns="0" lIns="0" spcFirstLastPara="1" rIns="0" wrap="square" tIns="0">
            <a:spAutoFit/>
          </a:bodyPr>
          <a:lstStyle/>
          <a:p>
            <a:pPr indent="0" lvl="0" marL="0" marR="0" rtl="0" algn="ctr">
              <a:lnSpc>
                <a:spcPct val="87500"/>
              </a:lnSpc>
              <a:spcBef>
                <a:spcPts val="0"/>
              </a:spcBef>
              <a:spcAft>
                <a:spcPts val="0"/>
              </a:spcAft>
              <a:buNone/>
            </a:pPr>
            <a:r>
              <a:rPr b="1" lang="en-GB" sz="4800" u="none">
                <a:solidFill>
                  <a:srgbClr val="311476"/>
                </a:solidFill>
                <a:latin typeface="Times New Roman"/>
                <a:ea typeface="Times New Roman"/>
                <a:cs typeface="Times New Roman"/>
                <a:sym typeface="Times New Roman"/>
              </a:rPr>
              <a:t>THANK YOU</a:t>
            </a:r>
            <a:endParaRPr b="1" sz="4800" u="none">
              <a:solidFill>
                <a:srgbClr val="311476"/>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53" name="Shape 153"/>
        <p:cNvGrpSpPr/>
        <p:nvPr/>
      </p:nvGrpSpPr>
      <p:grpSpPr>
        <a:xfrm>
          <a:off x="0" y="0"/>
          <a:ext cx="0" cy="0"/>
          <a:chOff x="0" y="0"/>
          <a:chExt cx="0" cy="0"/>
        </a:xfrm>
      </p:grpSpPr>
      <p:sp>
        <p:nvSpPr>
          <p:cNvPr id="154" name="Google Shape;154;p28"/>
          <p:cNvSpPr txBox="1"/>
          <p:nvPr/>
        </p:nvSpPr>
        <p:spPr>
          <a:xfrm>
            <a:off x="2422525" y="273500"/>
            <a:ext cx="3753000" cy="592800"/>
          </a:xfrm>
          <a:prstGeom prst="rect">
            <a:avLst/>
          </a:prstGeom>
          <a:noFill/>
          <a:ln>
            <a:noFill/>
          </a:ln>
        </p:spPr>
        <p:txBody>
          <a:bodyPr anchorCtr="0" anchor="t" bIns="0" lIns="0" spcFirstLastPara="1" rIns="0" wrap="square" tIns="0">
            <a:noAutofit/>
          </a:bodyPr>
          <a:lstStyle/>
          <a:p>
            <a:pPr indent="0" lvl="0" marL="0" marR="0" rtl="0" algn="ctr">
              <a:lnSpc>
                <a:spcPct val="231818"/>
              </a:lnSpc>
              <a:spcBef>
                <a:spcPts val="0"/>
              </a:spcBef>
              <a:spcAft>
                <a:spcPts val="0"/>
              </a:spcAft>
              <a:buNone/>
            </a:pPr>
            <a:r>
              <a:rPr b="1" lang="en-GB" sz="2700">
                <a:solidFill>
                  <a:schemeClr val="lt2"/>
                </a:solidFill>
                <a:latin typeface="Arial"/>
                <a:ea typeface="Arial"/>
                <a:cs typeface="Arial"/>
                <a:sym typeface="Arial"/>
              </a:rPr>
              <a:t>        </a:t>
            </a:r>
            <a:r>
              <a:rPr b="1" lang="en-GB" sz="2700">
                <a:solidFill>
                  <a:schemeClr val="lt2"/>
                </a:solidFill>
                <a:latin typeface="Times New Roman"/>
                <a:ea typeface="Times New Roman"/>
                <a:cs typeface="Times New Roman"/>
                <a:sym typeface="Times New Roman"/>
              </a:rPr>
              <a:t> ABSTRACT</a:t>
            </a:r>
            <a:endParaRPr b="1" sz="2700">
              <a:solidFill>
                <a:schemeClr val="lt2"/>
              </a:solidFill>
              <a:latin typeface="Arial"/>
              <a:ea typeface="Arial"/>
              <a:cs typeface="Arial"/>
              <a:sym typeface="Arial"/>
            </a:endParaRPr>
          </a:p>
          <a:p>
            <a:pPr indent="0" lvl="0" marL="0" marR="0" rtl="0" algn="ctr">
              <a:lnSpc>
                <a:spcPct val="231818"/>
              </a:lnSpc>
              <a:spcBef>
                <a:spcPts val="0"/>
              </a:spcBef>
              <a:spcAft>
                <a:spcPts val="0"/>
              </a:spcAft>
              <a:buNone/>
            </a:pPr>
            <a:r>
              <a:t/>
            </a:r>
            <a:endParaRPr b="1" sz="2700">
              <a:solidFill>
                <a:schemeClr val="lt2"/>
              </a:solidFill>
              <a:latin typeface="Arial"/>
              <a:ea typeface="Arial"/>
              <a:cs typeface="Arial"/>
              <a:sym typeface="Arial"/>
            </a:endParaRPr>
          </a:p>
        </p:txBody>
      </p:sp>
      <p:sp>
        <p:nvSpPr>
          <p:cNvPr id="155" name="Google Shape;155;p28"/>
          <p:cNvSpPr/>
          <p:nvPr/>
        </p:nvSpPr>
        <p:spPr>
          <a:xfrm>
            <a:off x="0" y="2222936"/>
            <a:ext cx="1352166" cy="2910563"/>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56" name="Google Shape;156;p28"/>
          <p:cNvSpPr txBox="1"/>
          <p:nvPr/>
        </p:nvSpPr>
        <p:spPr>
          <a:xfrm>
            <a:off x="655425" y="971550"/>
            <a:ext cx="7935900" cy="3706200"/>
          </a:xfrm>
          <a:prstGeom prst="rect">
            <a:avLst/>
          </a:prstGeom>
          <a:noFill/>
          <a:ln>
            <a:noFill/>
          </a:ln>
        </p:spPr>
        <p:txBody>
          <a:bodyPr anchorCtr="0" anchor="t" bIns="22850" lIns="45725" spcFirstLastPara="1" rIns="45725" wrap="square" tIns="22850">
            <a:noAutofit/>
          </a:bodyPr>
          <a:lstStyle/>
          <a:p>
            <a:pPr indent="0" lvl="0" marL="0" marR="0" rtl="0" algn="just">
              <a:spcBef>
                <a:spcPts val="0"/>
              </a:spcBef>
              <a:spcAft>
                <a:spcPts val="0"/>
              </a:spcAft>
              <a:buNone/>
            </a:pPr>
            <a:r>
              <a:rPr lang="en-GB" sz="1800">
                <a:solidFill>
                  <a:srgbClr val="FEFEFE"/>
                </a:solidFill>
                <a:latin typeface="Calibri"/>
                <a:ea typeface="Calibri"/>
                <a:cs typeface="Calibri"/>
                <a:sym typeface="Calibri"/>
              </a:rPr>
              <a:t>          </a:t>
            </a:r>
            <a:r>
              <a:rPr lang="en-GB" sz="1800">
                <a:solidFill>
                  <a:srgbClr val="FEFEFE"/>
                </a:solidFill>
                <a:latin typeface="Times New Roman"/>
                <a:ea typeface="Times New Roman"/>
                <a:cs typeface="Times New Roman"/>
                <a:sym typeface="Times New Roman"/>
              </a:rPr>
              <a:t>      </a:t>
            </a:r>
            <a:r>
              <a:rPr lang="en-GB" sz="1800">
                <a:solidFill>
                  <a:schemeClr val="lt2"/>
                </a:solidFill>
                <a:latin typeface="Times New Roman"/>
                <a:ea typeface="Times New Roman"/>
                <a:cs typeface="Times New Roman"/>
                <a:sym typeface="Times New Roman"/>
              </a:rPr>
              <a:t>The Suspicious Activity Detection System that uses a YOLO Deep Learning model to identify unusual or dangerous actions from CCTV footage. It allows users to </a:t>
            </a:r>
            <a:r>
              <a:rPr lang="en-GB" sz="1800">
                <a:solidFill>
                  <a:schemeClr val="lt2"/>
                </a:solidFill>
                <a:latin typeface="Times New Roman"/>
                <a:ea typeface="Times New Roman"/>
                <a:cs typeface="Times New Roman"/>
                <a:sym typeface="Times New Roman"/>
              </a:rPr>
              <a:t>login</a:t>
            </a:r>
            <a:r>
              <a:rPr lang="en-GB" sz="1800">
                <a:solidFill>
                  <a:schemeClr val="lt2"/>
                </a:solidFill>
                <a:latin typeface="Times New Roman"/>
                <a:ea typeface="Times New Roman"/>
                <a:cs typeface="Times New Roman"/>
                <a:sym typeface="Times New Roman"/>
              </a:rPr>
              <a:t> securely using a system built with Flask JWT, and stores user data in a MySQL database. The frontend, built with React, offers a smooth and user-friendly experience. Users can upload full CCTV videos, which are scanned using a YOLO deep learning model to detect suspicious activities like </a:t>
            </a:r>
            <a:r>
              <a:rPr b="1" lang="en-GB" sz="1800">
                <a:solidFill>
                  <a:schemeClr val="lt2"/>
                </a:solidFill>
                <a:latin typeface="Times New Roman"/>
                <a:ea typeface="Times New Roman"/>
                <a:cs typeface="Times New Roman"/>
                <a:sym typeface="Times New Roman"/>
              </a:rPr>
              <a:t>carrying weapons, climbing walls</a:t>
            </a:r>
            <a:r>
              <a:rPr lang="en-GB" sz="1800">
                <a:solidFill>
                  <a:schemeClr val="lt2"/>
                </a:solidFill>
                <a:latin typeface="Times New Roman"/>
                <a:ea typeface="Times New Roman"/>
                <a:cs typeface="Times New Roman"/>
                <a:sym typeface="Times New Roman"/>
              </a:rPr>
              <a:t>, </a:t>
            </a:r>
            <a:r>
              <a:rPr b="1" lang="en-GB" sz="1800">
                <a:solidFill>
                  <a:schemeClr val="lt2"/>
                </a:solidFill>
                <a:latin typeface="Times New Roman"/>
                <a:ea typeface="Times New Roman"/>
                <a:cs typeface="Times New Roman"/>
                <a:sym typeface="Times New Roman"/>
              </a:rPr>
              <a:t>breaking windows,</a:t>
            </a:r>
            <a:r>
              <a:rPr lang="en-GB" sz="1800">
                <a:solidFill>
                  <a:schemeClr val="lt2"/>
                </a:solidFill>
                <a:latin typeface="Times New Roman"/>
                <a:ea typeface="Times New Roman"/>
                <a:cs typeface="Times New Roman"/>
                <a:sym typeface="Times New Roman"/>
              </a:rPr>
              <a:t> or moving during odd hours. The system saves and displays the frames where suspicious activity is found. It also supports real-time analysis through live camera integration, sending alerts if any suspicious behavior is detected. This helps reduce the effort of manually watching long videos and enables quick response to potential threats.</a:t>
            </a:r>
            <a:endParaRPr sz="1800">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60" name="Shape 160"/>
        <p:cNvGrpSpPr/>
        <p:nvPr/>
      </p:nvGrpSpPr>
      <p:grpSpPr>
        <a:xfrm>
          <a:off x="0" y="0"/>
          <a:ext cx="0" cy="0"/>
          <a:chOff x="0" y="0"/>
          <a:chExt cx="0" cy="0"/>
        </a:xfrm>
      </p:grpSpPr>
      <p:sp>
        <p:nvSpPr>
          <p:cNvPr id="161" name="Google Shape;161;p29"/>
          <p:cNvSpPr txBox="1"/>
          <p:nvPr/>
        </p:nvSpPr>
        <p:spPr>
          <a:xfrm>
            <a:off x="2438150" y="269548"/>
            <a:ext cx="3753000" cy="702000"/>
          </a:xfrm>
          <a:prstGeom prst="rect">
            <a:avLst/>
          </a:prstGeom>
          <a:noFill/>
          <a:ln>
            <a:noFill/>
          </a:ln>
        </p:spPr>
        <p:txBody>
          <a:bodyPr anchorCtr="0" anchor="t" bIns="0" lIns="0" spcFirstLastPara="1" rIns="0" wrap="square" tIns="0">
            <a:noAutofit/>
          </a:bodyPr>
          <a:lstStyle/>
          <a:p>
            <a:pPr indent="0" lvl="0" marL="0" marR="0" rtl="0" algn="ctr">
              <a:lnSpc>
                <a:spcPct val="231818"/>
              </a:lnSpc>
              <a:spcBef>
                <a:spcPts val="0"/>
              </a:spcBef>
              <a:spcAft>
                <a:spcPts val="0"/>
              </a:spcAft>
              <a:buNone/>
            </a:pPr>
            <a:r>
              <a:rPr b="1" lang="en-GB" sz="2700">
                <a:solidFill>
                  <a:schemeClr val="lt2"/>
                </a:solidFill>
                <a:latin typeface="Times New Roman"/>
                <a:ea typeface="Times New Roman"/>
                <a:cs typeface="Times New Roman"/>
                <a:sym typeface="Times New Roman"/>
              </a:rPr>
              <a:t>INTRODUCTION</a:t>
            </a:r>
            <a:endParaRPr b="1" sz="2700">
              <a:solidFill>
                <a:schemeClr val="lt2"/>
              </a:solidFill>
              <a:latin typeface="Times New Roman"/>
              <a:ea typeface="Times New Roman"/>
              <a:cs typeface="Times New Roman"/>
              <a:sym typeface="Times New Roman"/>
            </a:endParaRPr>
          </a:p>
        </p:txBody>
      </p:sp>
      <p:sp>
        <p:nvSpPr>
          <p:cNvPr id="162" name="Google Shape;162;p29"/>
          <p:cNvSpPr/>
          <p:nvPr/>
        </p:nvSpPr>
        <p:spPr>
          <a:xfrm>
            <a:off x="0" y="2222936"/>
            <a:ext cx="1352166" cy="2910563"/>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63" name="Google Shape;163;p29"/>
          <p:cNvSpPr txBox="1"/>
          <p:nvPr/>
        </p:nvSpPr>
        <p:spPr>
          <a:xfrm>
            <a:off x="551850" y="971550"/>
            <a:ext cx="7818000" cy="3713400"/>
          </a:xfrm>
          <a:prstGeom prst="rect">
            <a:avLst/>
          </a:prstGeom>
          <a:noFill/>
          <a:ln>
            <a:noFill/>
          </a:ln>
        </p:spPr>
        <p:txBody>
          <a:bodyPr anchorCtr="0" anchor="t" bIns="22850" lIns="45725" spcFirstLastPara="1" rIns="45725" wrap="square" tIns="22850">
            <a:noAutofit/>
          </a:bodyPr>
          <a:lstStyle/>
          <a:p>
            <a:pPr indent="0" lvl="0" marL="0" rtl="0" algn="just">
              <a:spcBef>
                <a:spcPts val="0"/>
              </a:spcBef>
              <a:spcAft>
                <a:spcPts val="0"/>
              </a:spcAft>
              <a:buSzPts val="1100"/>
              <a:buNone/>
            </a:pPr>
            <a:r>
              <a:rPr lang="en-GB" sz="2000">
                <a:solidFill>
                  <a:srgbClr val="FEFEFE"/>
                </a:solidFill>
                <a:latin typeface="Calibri"/>
                <a:ea typeface="Calibri"/>
                <a:cs typeface="Calibri"/>
                <a:sym typeface="Calibri"/>
              </a:rPr>
              <a:t>          </a:t>
            </a:r>
            <a:r>
              <a:rPr lang="en-GB" sz="2000">
                <a:solidFill>
                  <a:srgbClr val="FEFEFE"/>
                </a:solidFill>
                <a:latin typeface="Times New Roman"/>
                <a:ea typeface="Times New Roman"/>
                <a:cs typeface="Times New Roman"/>
                <a:sym typeface="Times New Roman"/>
              </a:rPr>
              <a:t>      </a:t>
            </a:r>
            <a:r>
              <a:rPr lang="en-GB" sz="2100">
                <a:solidFill>
                  <a:schemeClr val="lt2"/>
                </a:solidFill>
                <a:latin typeface="Times New Roman"/>
                <a:ea typeface="Times New Roman"/>
                <a:cs typeface="Times New Roman"/>
                <a:sym typeface="Times New Roman"/>
              </a:rPr>
              <a:t>In recent years, ensuring public safety has become increasingly important, especially in areas monitored by CCTV cameras. However, manually analyzing hours of video footage is time-consuming and inefficient. To address this, our Suspicious Activity Detection System uses Artificial Intelligence to automatically detect unusual or dangerous actions in surveillance videos. The system is built using Flask for the backend, React for the frontend, and MySQL for data storage. It allows users to log in securely, upload CCTV footage, and view frames where suspicious activities are detected using a trained YOLO model. The goal is to make surveillance smarter, faster, and more responsive, reducing human effort and improving security measures.</a:t>
            </a:r>
            <a:endParaRPr sz="2000">
              <a:solidFill>
                <a:srgbClr val="FEFEFE"/>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2000">
              <a:solidFill>
                <a:srgbClr val="FEFEFE"/>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2000">
              <a:solidFill>
                <a:srgbClr val="FEFEFE"/>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67" name="Shape 167"/>
        <p:cNvGrpSpPr/>
        <p:nvPr/>
      </p:nvGrpSpPr>
      <p:grpSpPr>
        <a:xfrm>
          <a:off x="0" y="0"/>
          <a:ext cx="0" cy="0"/>
          <a:chOff x="0" y="0"/>
          <a:chExt cx="0" cy="0"/>
        </a:xfrm>
      </p:grpSpPr>
      <p:sp>
        <p:nvSpPr>
          <p:cNvPr id="168" name="Google Shape;168;p30"/>
          <p:cNvSpPr/>
          <p:nvPr/>
        </p:nvSpPr>
        <p:spPr>
          <a:xfrm rot="10800000">
            <a:off x="8113131" y="-3"/>
            <a:ext cx="1030859" cy="2218944"/>
          </a:xfrm>
          <a:custGeom>
            <a:rect b="b" l="l" r="r" t="t"/>
            <a:pathLst>
              <a:path extrusionOk="0" h="11526982" w="5355113">
                <a:moveTo>
                  <a:pt x="5355113" y="11526982"/>
                </a:moveTo>
                <a:lnTo>
                  <a:pt x="0" y="11526982"/>
                </a:lnTo>
                <a:lnTo>
                  <a:pt x="0" y="0"/>
                </a:lnTo>
                <a:lnTo>
                  <a:pt x="5355113" y="11526982"/>
                </a:lnTo>
                <a:close/>
              </a:path>
            </a:pathLst>
          </a:custGeom>
          <a:solidFill>
            <a:srgbClr val="3B57F4"/>
          </a:solidFill>
          <a:ln>
            <a:noFill/>
          </a:ln>
        </p:spPr>
      </p:sp>
      <p:sp>
        <p:nvSpPr>
          <p:cNvPr id="169" name="Google Shape;169;p30"/>
          <p:cNvSpPr/>
          <p:nvPr/>
        </p:nvSpPr>
        <p:spPr>
          <a:xfrm rot="10800000">
            <a:off x="6486516" y="790614"/>
            <a:ext cx="3970497" cy="4279957"/>
          </a:xfrm>
          <a:custGeom>
            <a:rect b="b" l="l" r="r" t="t"/>
            <a:pathLst>
              <a:path extrusionOk="0" h="1297940" w="1204093">
                <a:moveTo>
                  <a:pt x="0" y="0"/>
                </a:moveTo>
                <a:lnTo>
                  <a:pt x="602047" y="1297940"/>
                </a:lnTo>
                <a:lnTo>
                  <a:pt x="1204093" y="0"/>
                </a:lnTo>
                <a:close/>
              </a:path>
            </a:pathLst>
          </a:custGeom>
          <a:solidFill>
            <a:srgbClr val="311476"/>
          </a:solidFill>
          <a:ln>
            <a:noFill/>
          </a:ln>
        </p:spPr>
      </p:sp>
      <p:sp>
        <p:nvSpPr>
          <p:cNvPr id="170" name="Google Shape;170;p30"/>
          <p:cNvSpPr txBox="1"/>
          <p:nvPr/>
        </p:nvSpPr>
        <p:spPr>
          <a:xfrm>
            <a:off x="426500" y="1009650"/>
            <a:ext cx="7029900" cy="3584700"/>
          </a:xfrm>
          <a:prstGeom prst="rect">
            <a:avLst/>
          </a:prstGeom>
          <a:noFill/>
          <a:ln>
            <a:noFill/>
          </a:ln>
        </p:spPr>
        <p:txBody>
          <a:bodyPr anchorCtr="0" anchor="t" bIns="22850" lIns="45725" spcFirstLastPara="1" rIns="45725" wrap="square" tIns="22850">
            <a:noAutofit/>
          </a:bodyPr>
          <a:lstStyle/>
          <a:p>
            <a:pPr indent="0" lvl="0" marL="0" rtl="0" algn="l">
              <a:lnSpc>
                <a:spcPct val="150000"/>
              </a:lnSpc>
              <a:spcBef>
                <a:spcPts val="0"/>
              </a:spcBef>
              <a:spcAft>
                <a:spcPts val="0"/>
              </a:spcAft>
              <a:buClr>
                <a:schemeClr val="dk1"/>
              </a:buClr>
              <a:buSzPts val="1100"/>
              <a:buFont typeface="Arial"/>
              <a:buNone/>
            </a:pPr>
            <a:r>
              <a:t/>
            </a:r>
            <a:endParaRPr b="1" sz="2000">
              <a:solidFill>
                <a:schemeClr val="accent4"/>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GB" sz="1700">
                <a:solidFill>
                  <a:schemeClr val="accent4"/>
                </a:solidFill>
                <a:latin typeface="Times New Roman"/>
                <a:ea typeface="Times New Roman"/>
                <a:cs typeface="Times New Roman"/>
                <a:sym typeface="Times New Roman"/>
              </a:rPr>
              <a:t>Hikvision</a:t>
            </a:r>
            <a:r>
              <a:rPr lang="en-GB" sz="1700">
                <a:solidFill>
                  <a:schemeClr val="accent4"/>
                </a:solidFill>
                <a:latin typeface="Times New Roman"/>
                <a:ea typeface="Times New Roman"/>
                <a:cs typeface="Times New Roman"/>
                <a:sym typeface="Times New Roman"/>
              </a:rPr>
              <a:t> – Offers intelligent video surveillance solutions with motion detection and real-time alerts.</a:t>
            </a:r>
            <a:endParaRPr sz="1700">
              <a:solidFill>
                <a:schemeClr val="accent4"/>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GB" sz="1700">
                <a:solidFill>
                  <a:schemeClr val="accent4"/>
                </a:solidFill>
                <a:latin typeface="Times New Roman"/>
                <a:ea typeface="Times New Roman"/>
                <a:cs typeface="Times New Roman"/>
                <a:sym typeface="Times New Roman"/>
              </a:rPr>
              <a:t>Avigilon </a:t>
            </a:r>
            <a:r>
              <a:rPr lang="en-GB" sz="1700">
                <a:solidFill>
                  <a:schemeClr val="accent4"/>
                </a:solidFill>
                <a:latin typeface="Times New Roman"/>
                <a:ea typeface="Times New Roman"/>
                <a:cs typeface="Times New Roman"/>
                <a:sym typeface="Times New Roman"/>
              </a:rPr>
              <a:t>– Provides AI-powered video analytics and high-definition security cameras.</a:t>
            </a:r>
            <a:endParaRPr sz="1700">
              <a:solidFill>
                <a:schemeClr val="accent4"/>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b="1" lang="en-GB" sz="1700">
                <a:solidFill>
                  <a:schemeClr val="accent4"/>
                </a:solidFill>
                <a:latin typeface="Times New Roman"/>
                <a:ea typeface="Times New Roman"/>
                <a:cs typeface="Times New Roman"/>
                <a:sym typeface="Times New Roman"/>
              </a:rPr>
              <a:t>Dahua Technology</a:t>
            </a:r>
            <a:r>
              <a:rPr lang="en-GB" sz="1700">
                <a:solidFill>
                  <a:schemeClr val="accent4"/>
                </a:solidFill>
                <a:latin typeface="Times New Roman"/>
                <a:ea typeface="Times New Roman"/>
                <a:cs typeface="Times New Roman"/>
                <a:sym typeface="Times New Roman"/>
              </a:rPr>
              <a:t> – Delivers smart monitoring systems with facial recognition and behavior analysis.</a:t>
            </a:r>
            <a:endParaRPr sz="1700">
              <a:solidFill>
                <a:schemeClr val="accent4"/>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t/>
            </a:r>
            <a:endParaRPr sz="1600">
              <a:solidFill>
                <a:schemeClr val="accent4"/>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000">
              <a:solidFill>
                <a:schemeClr val="accent4"/>
              </a:solidFill>
              <a:latin typeface="Times New Roman"/>
              <a:ea typeface="Times New Roman"/>
              <a:cs typeface="Times New Roman"/>
              <a:sym typeface="Times New Roman"/>
            </a:endParaRPr>
          </a:p>
        </p:txBody>
      </p:sp>
      <p:sp>
        <p:nvSpPr>
          <p:cNvPr id="171" name="Google Shape;171;p30"/>
          <p:cNvSpPr txBox="1"/>
          <p:nvPr/>
        </p:nvSpPr>
        <p:spPr>
          <a:xfrm>
            <a:off x="1533198" y="328925"/>
            <a:ext cx="4796100" cy="461700"/>
          </a:xfrm>
          <a:prstGeom prst="rect">
            <a:avLst/>
          </a:prstGeom>
          <a:noFill/>
          <a:ln>
            <a:noFill/>
          </a:ln>
        </p:spPr>
        <p:txBody>
          <a:bodyPr anchorCtr="0" anchor="t" bIns="22850" lIns="45725" spcFirstLastPara="1" rIns="45725" wrap="square" tIns="22850">
            <a:spAutoFit/>
          </a:bodyPr>
          <a:lstStyle/>
          <a:p>
            <a:pPr indent="0" lvl="0" marL="0" marR="0" rtl="0" algn="ctr">
              <a:spcBef>
                <a:spcPts val="0"/>
              </a:spcBef>
              <a:spcAft>
                <a:spcPts val="0"/>
              </a:spcAft>
              <a:buNone/>
            </a:pPr>
            <a:r>
              <a:rPr b="1" lang="en-GB" sz="2700">
                <a:solidFill>
                  <a:schemeClr val="accent4"/>
                </a:solidFill>
                <a:latin typeface="Times New Roman"/>
                <a:ea typeface="Times New Roman"/>
                <a:cs typeface="Times New Roman"/>
                <a:sym typeface="Times New Roman"/>
              </a:rPr>
              <a:t>EXISTING SYSTEMS</a:t>
            </a:r>
            <a:endParaRPr b="1" sz="2700">
              <a:solidFill>
                <a:schemeClr val="accent4"/>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57F4"/>
        </a:solidFill>
      </p:bgPr>
    </p:bg>
    <p:spTree>
      <p:nvGrpSpPr>
        <p:cNvPr id="175" name="Shape 175"/>
        <p:cNvGrpSpPr/>
        <p:nvPr/>
      </p:nvGrpSpPr>
      <p:grpSpPr>
        <a:xfrm>
          <a:off x="0" y="0"/>
          <a:ext cx="0" cy="0"/>
          <a:chOff x="0" y="0"/>
          <a:chExt cx="0" cy="0"/>
        </a:xfrm>
      </p:grpSpPr>
      <p:sp>
        <p:nvSpPr>
          <p:cNvPr id="176" name="Google Shape;176;p31"/>
          <p:cNvSpPr txBox="1"/>
          <p:nvPr/>
        </p:nvSpPr>
        <p:spPr>
          <a:xfrm>
            <a:off x="2324100" y="209550"/>
            <a:ext cx="4946700" cy="415500"/>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1" lang="en-GB" sz="2700">
                <a:solidFill>
                  <a:srgbClr val="F4F4F4"/>
                </a:solidFill>
                <a:latin typeface="Times New Roman"/>
                <a:ea typeface="Times New Roman"/>
                <a:cs typeface="Times New Roman"/>
                <a:sym typeface="Times New Roman"/>
              </a:rPr>
              <a:t>Proposed Model</a:t>
            </a:r>
            <a:endParaRPr b="1" sz="2700" u="none">
              <a:solidFill>
                <a:srgbClr val="F4F4F4"/>
              </a:solidFill>
              <a:latin typeface="Times New Roman"/>
              <a:ea typeface="Times New Roman"/>
              <a:cs typeface="Times New Roman"/>
              <a:sym typeface="Times New Roman"/>
            </a:endParaRPr>
          </a:p>
        </p:txBody>
      </p:sp>
      <p:sp>
        <p:nvSpPr>
          <p:cNvPr id="177" name="Google Shape;177;p31"/>
          <p:cNvSpPr/>
          <p:nvPr/>
        </p:nvSpPr>
        <p:spPr>
          <a:xfrm rot="10800000">
            <a:off x="6754474" y="0"/>
            <a:ext cx="2389526" cy="5143500"/>
          </a:xfrm>
          <a:custGeom>
            <a:rect b="b" l="l" r="r" t="t"/>
            <a:pathLst>
              <a:path extrusionOk="0" h="11526982" w="5355113">
                <a:moveTo>
                  <a:pt x="5355113" y="11526982"/>
                </a:moveTo>
                <a:lnTo>
                  <a:pt x="0" y="11526982"/>
                </a:lnTo>
                <a:lnTo>
                  <a:pt x="0" y="0"/>
                </a:lnTo>
                <a:lnTo>
                  <a:pt x="5355113" y="11526982"/>
                </a:lnTo>
                <a:close/>
              </a:path>
            </a:pathLst>
          </a:custGeom>
          <a:solidFill>
            <a:srgbClr val="311476"/>
          </a:solidFill>
          <a:ln>
            <a:noFill/>
          </a:ln>
        </p:spPr>
      </p:sp>
      <p:sp>
        <p:nvSpPr>
          <p:cNvPr id="178" name="Google Shape;178;p31"/>
          <p:cNvSpPr txBox="1"/>
          <p:nvPr/>
        </p:nvSpPr>
        <p:spPr>
          <a:xfrm>
            <a:off x="228600" y="895350"/>
            <a:ext cx="5139000" cy="3555000"/>
          </a:xfrm>
          <a:prstGeom prst="rect">
            <a:avLst/>
          </a:prstGeom>
          <a:noFill/>
          <a:ln>
            <a:noFill/>
          </a:ln>
        </p:spPr>
        <p:txBody>
          <a:bodyPr anchorCtr="0" anchor="t" bIns="22850" lIns="45725" spcFirstLastPara="1" rIns="45725" wrap="square" tIns="22850">
            <a:noAutofit/>
          </a:bodyPr>
          <a:lstStyle/>
          <a:p>
            <a:pPr indent="0" lvl="0" marL="0" marR="0" rtl="0" algn="just">
              <a:lnSpc>
                <a:spcPct val="115000"/>
              </a:lnSpc>
              <a:spcBef>
                <a:spcPts val="0"/>
              </a:spcBef>
              <a:spcAft>
                <a:spcPts val="0"/>
              </a:spcAft>
              <a:buNone/>
            </a:pPr>
            <a:r>
              <a:rPr lang="en-GB" sz="1900">
                <a:solidFill>
                  <a:schemeClr val="lt1"/>
                </a:solidFill>
                <a:latin typeface="Times New Roman"/>
                <a:ea typeface="Times New Roman"/>
                <a:cs typeface="Times New Roman"/>
                <a:sym typeface="Times New Roman"/>
              </a:rPr>
              <a:t>The proposed model detects suspicious activity in videos by first extracting frames and processing them with </a:t>
            </a:r>
            <a:r>
              <a:rPr lang="en-GB" sz="1900">
                <a:solidFill>
                  <a:schemeClr val="lt1"/>
                </a:solidFill>
                <a:latin typeface="Times New Roman"/>
                <a:ea typeface="Times New Roman"/>
                <a:cs typeface="Times New Roman"/>
                <a:sym typeface="Times New Roman"/>
              </a:rPr>
              <a:t>YOLO v8</a:t>
            </a:r>
            <a:r>
              <a:rPr lang="en-GB" sz="1900">
                <a:solidFill>
                  <a:schemeClr val="lt1"/>
                </a:solidFill>
                <a:latin typeface="Times New Roman"/>
                <a:ea typeface="Times New Roman"/>
                <a:cs typeface="Times New Roman"/>
                <a:sym typeface="Times New Roman"/>
              </a:rPr>
              <a:t> for object detection. If suspicious activity is found, the relevant frames are captured and alerts are sent to users. If no activity is detected, the model continues processing the next frames. This ensures efficient real-time monitoring and prompt alerts.</a:t>
            </a:r>
            <a:endParaRPr sz="1900">
              <a:solidFill>
                <a:schemeClr val="lt1"/>
              </a:solidFill>
              <a:latin typeface="Times New Roman"/>
              <a:ea typeface="Times New Roman"/>
              <a:cs typeface="Times New Roman"/>
              <a:sym typeface="Times New Roman"/>
            </a:endParaRPr>
          </a:p>
        </p:txBody>
      </p:sp>
      <p:pic>
        <p:nvPicPr>
          <p:cNvPr id="179" name="Google Shape;179;p31" title="photo_2025-04-25_14-35-12.jpg"/>
          <p:cNvPicPr preferRelativeResize="0"/>
          <p:nvPr/>
        </p:nvPicPr>
        <p:blipFill>
          <a:blip r:embed="rId3">
            <a:alphaModFix/>
          </a:blip>
          <a:stretch>
            <a:fillRect/>
          </a:stretch>
        </p:blipFill>
        <p:spPr>
          <a:xfrm>
            <a:off x="6149275" y="588725"/>
            <a:ext cx="2110550" cy="3966049"/>
          </a:xfrm>
          <a:prstGeom prst="rect">
            <a:avLst/>
          </a:prstGeom>
          <a:noFill/>
          <a:ln>
            <a:noFill/>
          </a:ln>
        </p:spPr>
      </p:pic>
      <p:sp>
        <p:nvSpPr>
          <p:cNvPr id="180" name="Google Shape;180;p31"/>
          <p:cNvSpPr txBox="1"/>
          <p:nvPr/>
        </p:nvSpPr>
        <p:spPr>
          <a:xfrm>
            <a:off x="6193250" y="4630250"/>
            <a:ext cx="211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solidFill>
                  <a:schemeClr val="lt1"/>
                </a:solidFill>
                <a:latin typeface="Calibri"/>
                <a:ea typeface="Calibri"/>
                <a:cs typeface="Calibri"/>
                <a:sym typeface="Calibri"/>
              </a:rPr>
              <a:t>Fig-1: Proposed Model</a:t>
            </a:r>
            <a:endParaRPr i="1" sz="1600">
              <a:solidFill>
                <a:schemeClr val="lt1"/>
              </a:solidFill>
              <a:latin typeface="Calibri"/>
              <a:ea typeface="Calibri"/>
              <a:cs typeface="Calibri"/>
              <a:sym typeface="Calibri"/>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84" name="Shape 184"/>
        <p:cNvGrpSpPr/>
        <p:nvPr/>
      </p:nvGrpSpPr>
      <p:grpSpPr>
        <a:xfrm>
          <a:off x="0" y="0"/>
          <a:ext cx="0" cy="0"/>
          <a:chOff x="0" y="0"/>
          <a:chExt cx="0" cy="0"/>
        </a:xfrm>
      </p:grpSpPr>
      <p:sp>
        <p:nvSpPr>
          <p:cNvPr id="185" name="Google Shape;185;p32"/>
          <p:cNvSpPr txBox="1"/>
          <p:nvPr/>
        </p:nvSpPr>
        <p:spPr>
          <a:xfrm>
            <a:off x="1156500" y="1013425"/>
            <a:ext cx="6831000" cy="3930900"/>
          </a:xfrm>
          <a:prstGeom prst="rect">
            <a:avLst/>
          </a:prstGeom>
          <a:noFill/>
          <a:ln>
            <a:noFill/>
          </a:ln>
        </p:spPr>
        <p:txBody>
          <a:bodyPr anchorCtr="0" anchor="t" bIns="22850" lIns="45725" spcFirstLastPara="1" rIns="45725" wrap="square" tIns="22850">
            <a:noAutofit/>
          </a:bodyPr>
          <a:lstStyle/>
          <a:p>
            <a:pPr indent="0" lvl="0" marL="0" rtl="0" algn="just">
              <a:spcBef>
                <a:spcPts val="0"/>
              </a:spcBef>
              <a:spcAft>
                <a:spcPts val="0"/>
              </a:spcAft>
              <a:buSzPts val="1100"/>
              <a:buNone/>
            </a:pPr>
            <a:r>
              <a:t/>
            </a:r>
            <a:endParaRPr b="1" sz="1600">
              <a:solidFill>
                <a:schemeClr val="lt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b="1" lang="en-GB" sz="1600">
                <a:solidFill>
                  <a:schemeClr val="lt1"/>
                </a:solidFill>
                <a:latin typeface="Times New Roman"/>
                <a:ea typeface="Times New Roman"/>
                <a:cs typeface="Times New Roman"/>
                <a:sym typeface="Times New Roman"/>
              </a:rPr>
              <a:t>GPU (Graphics Processing Unit)</a:t>
            </a:r>
            <a:r>
              <a:rPr lang="en-GB"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330200" lvl="0" marL="457200" rtl="0" algn="just">
              <a:lnSpc>
                <a:spcPct val="115000"/>
              </a:lnSpc>
              <a:spcBef>
                <a:spcPts val="1200"/>
              </a:spcBef>
              <a:spcAft>
                <a:spcPts val="0"/>
              </a:spcAft>
              <a:buClr>
                <a:schemeClr val="lt1"/>
              </a:buClr>
              <a:buSzPts val="1600"/>
              <a:buChar char="●"/>
            </a:pPr>
            <a:r>
              <a:rPr b="1" lang="en-GB" sz="1600">
                <a:solidFill>
                  <a:schemeClr val="lt1"/>
                </a:solidFill>
                <a:latin typeface="Times New Roman"/>
                <a:ea typeface="Times New Roman"/>
                <a:cs typeface="Times New Roman"/>
                <a:sym typeface="Times New Roman"/>
              </a:rPr>
              <a:t>Training</a:t>
            </a:r>
            <a:r>
              <a:rPr lang="en-GB" sz="1600">
                <a:solidFill>
                  <a:schemeClr val="lt1"/>
                </a:solidFill>
                <a:latin typeface="Times New Roman"/>
                <a:ea typeface="Times New Roman"/>
                <a:cs typeface="Times New Roman"/>
                <a:sym typeface="Times New Roman"/>
              </a:rPr>
              <a:t>: High GPUs suitable for faster model training.</a:t>
            </a:r>
            <a:endParaRPr sz="16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GB" sz="1600">
                <a:solidFill>
                  <a:schemeClr val="lt1"/>
                </a:solidFill>
                <a:latin typeface="Times New Roman"/>
                <a:ea typeface="Times New Roman"/>
                <a:cs typeface="Times New Roman"/>
                <a:sym typeface="Times New Roman"/>
              </a:rPr>
              <a:t>High-Performance CPU</a:t>
            </a:r>
            <a:r>
              <a:rPr lang="en-GB"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330200" lvl="0" marL="457200" rtl="0" algn="just">
              <a:lnSpc>
                <a:spcPct val="115000"/>
              </a:lnSpc>
              <a:spcBef>
                <a:spcPts val="120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Intel Core i7/i9 or AMD Ryzen 7/9 series for managing preprocessing tasks and general computation.</a:t>
            </a:r>
            <a:endParaRPr sz="16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GB" sz="1600">
                <a:solidFill>
                  <a:schemeClr val="lt1"/>
                </a:solidFill>
                <a:latin typeface="Times New Roman"/>
                <a:ea typeface="Times New Roman"/>
                <a:cs typeface="Times New Roman"/>
                <a:sym typeface="Times New Roman"/>
              </a:rPr>
              <a:t>RAM</a:t>
            </a:r>
            <a:r>
              <a:rPr lang="en-GB"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330200" lvl="0" marL="457200" rtl="0" algn="just">
              <a:lnSpc>
                <a:spcPct val="115000"/>
              </a:lnSpc>
              <a:spcBef>
                <a:spcPts val="120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Minimum 16 GB or higher recommended for handling large datasets</a:t>
            </a:r>
            <a:endParaRPr b="1" sz="1600">
              <a:solidFill>
                <a:schemeClr val="lt1"/>
              </a:solidFill>
              <a:latin typeface="Times New Roman"/>
              <a:ea typeface="Times New Roman"/>
              <a:cs typeface="Times New Roman"/>
              <a:sym typeface="Times New Roman"/>
            </a:endParaRPr>
          </a:p>
        </p:txBody>
      </p:sp>
      <p:sp>
        <p:nvSpPr>
          <p:cNvPr id="186" name="Google Shape;186;p32"/>
          <p:cNvSpPr txBox="1"/>
          <p:nvPr/>
        </p:nvSpPr>
        <p:spPr>
          <a:xfrm>
            <a:off x="1062750" y="285375"/>
            <a:ext cx="7018500" cy="4713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lt2"/>
                </a:solidFill>
                <a:latin typeface="Times New Roman"/>
                <a:ea typeface="Times New Roman"/>
                <a:cs typeface="Times New Roman"/>
                <a:sym typeface="Times New Roman"/>
              </a:rPr>
              <a:t>Hardware Requirements</a:t>
            </a:r>
            <a:endParaRPr b="1" sz="2700">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1476"/>
        </a:solidFill>
      </p:bgPr>
    </p:bg>
    <p:spTree>
      <p:nvGrpSpPr>
        <p:cNvPr id="190" name="Shape 190"/>
        <p:cNvGrpSpPr/>
        <p:nvPr/>
      </p:nvGrpSpPr>
      <p:grpSpPr>
        <a:xfrm>
          <a:off x="0" y="0"/>
          <a:ext cx="0" cy="0"/>
          <a:chOff x="0" y="0"/>
          <a:chExt cx="0" cy="0"/>
        </a:xfrm>
      </p:grpSpPr>
      <p:sp>
        <p:nvSpPr>
          <p:cNvPr id="191" name="Google Shape;191;p33"/>
          <p:cNvSpPr txBox="1"/>
          <p:nvPr/>
        </p:nvSpPr>
        <p:spPr>
          <a:xfrm>
            <a:off x="1158250" y="975500"/>
            <a:ext cx="6829200" cy="3968700"/>
          </a:xfrm>
          <a:prstGeom prst="rect">
            <a:avLst/>
          </a:prstGeom>
          <a:noFill/>
          <a:ln>
            <a:noFill/>
          </a:ln>
        </p:spPr>
        <p:txBody>
          <a:bodyPr anchorCtr="0" anchor="t" bIns="22850" lIns="45725" spcFirstLastPara="1" rIns="45725" wrap="square" tIns="22850">
            <a:noAutofit/>
          </a:bodyPr>
          <a:lstStyle/>
          <a:p>
            <a:pPr indent="0" lvl="0" marL="0" rtl="0" algn="l">
              <a:lnSpc>
                <a:spcPct val="115000"/>
              </a:lnSpc>
              <a:spcBef>
                <a:spcPts val="1200"/>
              </a:spcBef>
              <a:spcAft>
                <a:spcPts val="0"/>
              </a:spcAft>
              <a:buNone/>
            </a:pPr>
            <a:r>
              <a:rPr b="1" lang="en-GB" sz="1600">
                <a:solidFill>
                  <a:schemeClr val="lt1"/>
                </a:solidFill>
                <a:latin typeface="Times New Roman"/>
                <a:ea typeface="Times New Roman"/>
                <a:cs typeface="Times New Roman"/>
                <a:sym typeface="Times New Roman"/>
              </a:rPr>
              <a:t>Libraries:</a:t>
            </a:r>
            <a:endParaRPr b="1" sz="1600">
              <a:solidFill>
                <a:schemeClr val="lt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Char char="●"/>
            </a:pPr>
            <a:r>
              <a:rPr lang="en-GB" sz="1600">
                <a:solidFill>
                  <a:schemeClr val="lt1"/>
                </a:solidFill>
                <a:latin typeface="Times New Roman"/>
                <a:ea typeface="Times New Roman"/>
                <a:cs typeface="Times New Roman"/>
                <a:sym typeface="Times New Roman"/>
              </a:rPr>
              <a:t>OpenCV,  Flask,  React,  YOLO</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600">
                <a:solidFill>
                  <a:schemeClr val="lt1"/>
                </a:solidFill>
                <a:latin typeface="Times New Roman"/>
                <a:ea typeface="Times New Roman"/>
                <a:cs typeface="Times New Roman"/>
                <a:sym typeface="Times New Roman"/>
              </a:rPr>
              <a:t>Database:</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MySQL</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600">
                <a:solidFill>
                  <a:schemeClr val="lt1"/>
                </a:solidFill>
                <a:latin typeface="Times New Roman"/>
                <a:ea typeface="Times New Roman"/>
                <a:cs typeface="Times New Roman"/>
                <a:sym typeface="Times New Roman"/>
              </a:rPr>
              <a:t>IDE</a:t>
            </a:r>
            <a:r>
              <a:rPr lang="en-GB"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Char char="●"/>
            </a:pPr>
            <a:r>
              <a:rPr lang="en-GB" sz="1600">
                <a:solidFill>
                  <a:schemeClr val="lt1"/>
                </a:solidFill>
                <a:latin typeface="Times New Roman"/>
                <a:ea typeface="Times New Roman"/>
                <a:cs typeface="Times New Roman"/>
                <a:sym typeface="Times New Roman"/>
              </a:rPr>
              <a:t>Jupyter Notebook or Google Colab for model development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600">
                <a:solidFill>
                  <a:schemeClr val="lt1"/>
                </a:solidFill>
                <a:latin typeface="Times New Roman"/>
                <a:ea typeface="Times New Roman"/>
                <a:cs typeface="Times New Roman"/>
                <a:sym typeface="Times New Roman"/>
              </a:rPr>
              <a:t>Platforms</a:t>
            </a:r>
            <a:r>
              <a:rPr lang="en-GB"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Char char="●"/>
            </a:pPr>
            <a:r>
              <a:rPr lang="en-GB" sz="1600">
                <a:solidFill>
                  <a:schemeClr val="lt1"/>
                </a:solidFill>
                <a:latin typeface="Times New Roman"/>
                <a:ea typeface="Times New Roman"/>
                <a:cs typeface="Times New Roman"/>
                <a:sym typeface="Times New Roman"/>
              </a:rPr>
              <a:t>Roboflow, Postman, Redis</a:t>
            </a:r>
            <a:endParaRPr sz="1600">
              <a:solidFill>
                <a:schemeClr val="lt1"/>
              </a:solidFill>
              <a:latin typeface="Times New Roman"/>
              <a:ea typeface="Times New Roman"/>
              <a:cs typeface="Times New Roman"/>
              <a:sym typeface="Times New Roman"/>
            </a:endParaRPr>
          </a:p>
        </p:txBody>
      </p:sp>
      <p:sp>
        <p:nvSpPr>
          <p:cNvPr id="192" name="Google Shape;192;p33"/>
          <p:cNvSpPr txBox="1"/>
          <p:nvPr/>
        </p:nvSpPr>
        <p:spPr>
          <a:xfrm>
            <a:off x="1062750" y="285375"/>
            <a:ext cx="7018500" cy="471300"/>
          </a:xfrm>
          <a:prstGeom prst="rect">
            <a:avLst/>
          </a:prstGeom>
          <a:noFill/>
          <a:ln>
            <a:noFill/>
          </a:ln>
        </p:spPr>
        <p:txBody>
          <a:bodyPr anchorCtr="0" anchor="t" bIns="22850" lIns="45725" spcFirstLastPara="1" rIns="45725" wrap="square" tIns="22850">
            <a:noAutofit/>
          </a:bodyPr>
          <a:lstStyle/>
          <a:p>
            <a:pPr indent="0" lvl="0" marL="0" marR="0" rtl="0" algn="ctr">
              <a:spcBef>
                <a:spcPts val="0"/>
              </a:spcBef>
              <a:spcAft>
                <a:spcPts val="0"/>
              </a:spcAft>
              <a:buNone/>
            </a:pPr>
            <a:r>
              <a:rPr b="1" lang="en-GB" sz="2700">
                <a:solidFill>
                  <a:schemeClr val="lt2"/>
                </a:solidFill>
                <a:latin typeface="Times New Roman"/>
                <a:ea typeface="Times New Roman"/>
                <a:cs typeface="Times New Roman"/>
                <a:sym typeface="Times New Roman"/>
              </a:rPr>
              <a:t>Software </a:t>
            </a:r>
            <a:r>
              <a:rPr b="1" lang="en-GB" sz="2700">
                <a:solidFill>
                  <a:schemeClr val="lt2"/>
                </a:solidFill>
                <a:latin typeface="Times New Roman"/>
                <a:ea typeface="Times New Roman"/>
                <a:cs typeface="Times New Roman"/>
                <a:sym typeface="Times New Roman"/>
              </a:rPr>
              <a:t>Requirements</a:t>
            </a:r>
            <a:endParaRPr b="1" sz="2700">
              <a:solidFill>
                <a:schemeClr val="lt2"/>
              </a:solidFill>
              <a:latin typeface="Times New Roman"/>
              <a:ea typeface="Times New Roman"/>
              <a:cs typeface="Times New Roman"/>
              <a:sym typeface="Times New Roman"/>
            </a:endParaRPr>
          </a:p>
        </p:txBody>
      </p:sp>
    </p:spTree>
  </p:cSld>
  <p:clrMapOvr>
    <a:masterClrMapping/>
  </p:clrMapOvr>
  <mc:AlternateContent>
    <mc:Choice Requires="p14">
      <p:transition spd="slow" p14:dur="75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